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7" r:id="rId11"/>
    <p:sldId id="265" r:id="rId12"/>
    <p:sldId id="266" r:id="rId13"/>
  </p:sldIdLst>
  <p:sldSz cx="14630400" cy="8229600"/>
  <p:notesSz cx="8229600" cy="14630400"/>
  <p:embeddedFontLst>
    <p:embeddedFont>
      <p:font typeface="Agency FB" panose="020B0503020202020204" pitchFamily="34" charset="0"/>
      <p:regular r:id="rId15"/>
      <p:bold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78165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0.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5473F1-5B4B-07DF-8E71-2235BDF27D9B}"/>
              </a:ext>
            </a:extLst>
          </p:cNvPr>
          <p:cNvPicPr>
            <a:picLocks noChangeAspect="1"/>
          </p:cNvPicPr>
          <p:nvPr/>
        </p:nvPicPr>
        <p:blipFill>
          <a:blip r:embed="rId3"/>
          <a:stretch>
            <a:fillRect/>
          </a:stretch>
        </p:blipFill>
        <p:spPr>
          <a:xfrm flipV="1">
            <a:off x="12739355" y="7734254"/>
            <a:ext cx="1891045" cy="495343"/>
          </a:xfrm>
          <a:prstGeom prst="rect">
            <a:avLst/>
          </a:prstGeom>
        </p:spPr>
      </p:pic>
      <p:pic>
        <p:nvPicPr>
          <p:cNvPr id="6" name="Picture 5">
            <a:extLst>
              <a:ext uri="{FF2B5EF4-FFF2-40B4-BE49-F238E27FC236}">
                <a16:creationId xmlns:a16="http://schemas.microsoft.com/office/drawing/2014/main" id="{0DFD9C44-45B8-11FD-78E1-453FE55FB554}"/>
              </a:ext>
            </a:extLst>
          </p:cNvPr>
          <p:cNvPicPr>
            <a:picLocks noChangeAspect="1"/>
          </p:cNvPicPr>
          <p:nvPr/>
        </p:nvPicPr>
        <p:blipFill>
          <a:blip r:embed="rId3"/>
          <a:stretch>
            <a:fillRect/>
          </a:stretch>
        </p:blipFill>
        <p:spPr>
          <a:xfrm flipV="1">
            <a:off x="12624126" y="7638982"/>
            <a:ext cx="1891045" cy="495343"/>
          </a:xfrm>
          <a:prstGeom prst="rect">
            <a:avLst/>
          </a:prstGeom>
        </p:spPr>
      </p:pic>
      <p:pic>
        <p:nvPicPr>
          <p:cNvPr id="7" name="Picture 6">
            <a:extLst>
              <a:ext uri="{FF2B5EF4-FFF2-40B4-BE49-F238E27FC236}">
                <a16:creationId xmlns:a16="http://schemas.microsoft.com/office/drawing/2014/main" id="{C623A310-FD73-869C-65C4-D9AFEFCFACB2}"/>
              </a:ext>
            </a:extLst>
          </p:cNvPr>
          <p:cNvPicPr>
            <a:picLocks noChangeAspect="1"/>
          </p:cNvPicPr>
          <p:nvPr/>
        </p:nvPicPr>
        <p:blipFill>
          <a:blip r:embed="rId3"/>
          <a:stretch>
            <a:fillRect/>
          </a:stretch>
        </p:blipFill>
        <p:spPr>
          <a:xfrm flipV="1">
            <a:off x="12739354" y="7543709"/>
            <a:ext cx="1891045" cy="590615"/>
          </a:xfrm>
          <a:prstGeom prst="rect">
            <a:avLst/>
          </a:prstGeom>
        </p:spPr>
      </p:pic>
      <p:pic>
        <p:nvPicPr>
          <p:cNvPr id="8" name="Image 0" descr="preencoded.png">
            <a:extLst>
              <a:ext uri="{FF2B5EF4-FFF2-40B4-BE49-F238E27FC236}">
                <a16:creationId xmlns:a16="http://schemas.microsoft.com/office/drawing/2014/main" id="{B9552015-A936-B45D-9197-22C455B15237}"/>
              </a:ext>
            </a:extLst>
          </p:cNvPr>
          <p:cNvPicPr>
            <a:picLocks noChangeAspect="1"/>
          </p:cNvPicPr>
          <p:nvPr/>
        </p:nvPicPr>
        <p:blipFill>
          <a:blip r:embed="rId4"/>
          <a:stretch>
            <a:fillRect/>
          </a:stretch>
        </p:blipFill>
        <p:spPr>
          <a:xfrm>
            <a:off x="0" y="-19668"/>
            <a:ext cx="14630400" cy="8249265"/>
          </a:xfrm>
          <a:prstGeom prst="rect">
            <a:avLst/>
          </a:prstGeom>
        </p:spPr>
      </p:pic>
      <p:pic>
        <p:nvPicPr>
          <p:cNvPr id="13" name="Google Shape;56;p13">
            <a:extLst>
              <a:ext uri="{FF2B5EF4-FFF2-40B4-BE49-F238E27FC236}">
                <a16:creationId xmlns:a16="http://schemas.microsoft.com/office/drawing/2014/main" id="{5FCC90CA-23C1-9D74-7A7A-E703D21939E9}"/>
              </a:ext>
            </a:extLst>
          </p:cNvPr>
          <p:cNvPicPr preferRelativeResize="0">
            <a:picLocks/>
          </p:cNvPicPr>
          <p:nvPr/>
        </p:nvPicPr>
        <p:blipFill>
          <a:blip r:embed="rId5">
            <a:alphaModFix/>
          </a:blip>
          <a:stretch>
            <a:fillRect/>
          </a:stretch>
        </p:blipFill>
        <p:spPr>
          <a:xfrm>
            <a:off x="0" y="0"/>
            <a:ext cx="1120878" cy="1144475"/>
          </a:xfrm>
          <a:prstGeom prst="rect">
            <a:avLst/>
          </a:prstGeom>
          <a:noFill/>
          <a:ln>
            <a:noFill/>
          </a:ln>
        </p:spPr>
      </p:pic>
      <p:pic>
        <p:nvPicPr>
          <p:cNvPr id="14" name="Google Shape;57;p13">
            <a:extLst>
              <a:ext uri="{FF2B5EF4-FFF2-40B4-BE49-F238E27FC236}">
                <a16:creationId xmlns:a16="http://schemas.microsoft.com/office/drawing/2014/main" id="{6F1A1830-C046-A2DD-3C88-04759EF7BABD}"/>
              </a:ext>
            </a:extLst>
          </p:cNvPr>
          <p:cNvPicPr preferRelativeResize="0">
            <a:picLocks/>
          </p:cNvPicPr>
          <p:nvPr/>
        </p:nvPicPr>
        <p:blipFill>
          <a:blip r:embed="rId6">
            <a:alphaModFix/>
          </a:blip>
          <a:stretch>
            <a:fillRect/>
          </a:stretch>
        </p:blipFill>
        <p:spPr>
          <a:xfrm>
            <a:off x="13315412" y="0"/>
            <a:ext cx="1279481" cy="1144474"/>
          </a:xfrm>
          <a:prstGeom prst="rect">
            <a:avLst/>
          </a:prstGeom>
          <a:noFill/>
          <a:ln>
            <a:noFill/>
          </a:ln>
        </p:spPr>
      </p:pic>
      <p:sp>
        <p:nvSpPr>
          <p:cNvPr id="18" name="TextBox 17">
            <a:extLst>
              <a:ext uri="{FF2B5EF4-FFF2-40B4-BE49-F238E27FC236}">
                <a16:creationId xmlns:a16="http://schemas.microsoft.com/office/drawing/2014/main" id="{ABB5CD40-0A7A-B30C-8D3C-C02CD5613DDC}"/>
              </a:ext>
            </a:extLst>
          </p:cNvPr>
          <p:cNvSpPr txBox="1"/>
          <p:nvPr/>
        </p:nvSpPr>
        <p:spPr>
          <a:xfrm>
            <a:off x="6842622" y="2966599"/>
            <a:ext cx="6189422" cy="1569660"/>
          </a:xfrm>
          <a:prstGeom prst="rect">
            <a:avLst/>
          </a:prstGeom>
          <a:noFill/>
        </p:spPr>
        <p:txBody>
          <a:bodyPr wrap="square">
            <a:spAutoFit/>
          </a:bodyPr>
          <a:lstStyle/>
          <a:p>
            <a:pPr algn="just" rtl="0">
              <a:spcBef>
                <a:spcPts val="0"/>
              </a:spcBef>
              <a:spcAft>
                <a:spcPts val="0"/>
              </a:spcAft>
            </a:pPr>
            <a:r>
              <a:rPr lang="en-US" sz="2400" b="1" dirty="0">
                <a:solidFill>
                  <a:schemeClr val="tx1">
                    <a:lumMod val="75000"/>
                    <a:lumOff val="25000"/>
                  </a:schemeClr>
                </a:solidFill>
                <a:latin typeface="Times New Roman" panose="02020603050405020304" pitchFamily="18" charset="0"/>
                <a:cs typeface="Times New Roman" panose="02020603050405020304" pitchFamily="18" charset="0"/>
              </a:rPr>
              <a:t>Projected  BY,</a:t>
            </a:r>
          </a:p>
          <a:p>
            <a:pPr algn="just" rtl="0">
              <a:spcBef>
                <a:spcPts val="0"/>
              </a:spcBef>
              <a:spcAft>
                <a:spcPts val="0"/>
              </a:spcAft>
            </a:pPr>
            <a:r>
              <a:rPr lang="en-US" sz="2400" b="1" dirty="0">
                <a:solidFill>
                  <a:schemeClr val="tx1">
                    <a:lumMod val="75000"/>
                    <a:lumOff val="25000"/>
                  </a:schemeClr>
                </a:solidFill>
                <a:latin typeface="Times New Roman" panose="02020603050405020304" pitchFamily="18" charset="0"/>
                <a:cs typeface="Times New Roman" panose="02020603050405020304" pitchFamily="18" charset="0"/>
              </a:rPr>
              <a:t>J . Harsha Vardhan Reddy(192210422)</a:t>
            </a:r>
          </a:p>
          <a:p>
            <a:pPr algn="just" rtl="0">
              <a:spcBef>
                <a:spcPts val="0"/>
              </a:spcBef>
              <a:spcAft>
                <a:spcPts val="0"/>
              </a:spcAft>
            </a:pPr>
            <a:r>
              <a:rPr lang="en-US" sz="2400" b="1" dirty="0">
                <a:solidFill>
                  <a:schemeClr val="tx1">
                    <a:lumMod val="75000"/>
                    <a:lumOff val="25000"/>
                  </a:schemeClr>
                </a:solidFill>
                <a:latin typeface="Times New Roman" panose="02020603050405020304" pitchFamily="18" charset="0"/>
                <a:ea typeface="Times New Roman"/>
                <a:cs typeface="Times New Roman"/>
                <a:sym typeface="Times New Roman"/>
              </a:rPr>
              <a:t>CSE DEPARTMENT</a:t>
            </a:r>
            <a:endParaRPr lang="en-US" sz="2400" b="1" dirty="0">
              <a:solidFill>
                <a:schemeClr val="tx1">
                  <a:lumMod val="75000"/>
                  <a:lumOff val="25000"/>
                </a:schemeClr>
              </a:solidFill>
              <a:latin typeface="Times New Roman" panose="02020603050405020304" pitchFamily="18" charset="0"/>
              <a:ea typeface="Times New Roman"/>
              <a:cs typeface="Times New Roman" panose="02020603050405020304" pitchFamily="18" charset="0"/>
              <a:sym typeface="Times New Roman"/>
            </a:endParaRPr>
          </a:p>
          <a:p>
            <a:pPr algn="just"/>
            <a:r>
              <a:rPr lang="en-US" sz="2400" b="1" dirty="0">
                <a:solidFill>
                  <a:schemeClr val="tx1">
                    <a:lumMod val="75000"/>
                    <a:lumOff val="25000"/>
                  </a:schemeClr>
                </a:solidFill>
                <a:latin typeface="Times New Roman" panose="02020603050405020304" pitchFamily="18" charset="0"/>
                <a:cs typeface="Times New Roman" panose="02020603050405020304" pitchFamily="18" charset="0"/>
              </a:rPr>
              <a:t>SSE,SIMATS</a:t>
            </a:r>
            <a:endParaRPr lang="en-IN" sz="24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pic>
        <p:nvPicPr>
          <p:cNvPr id="23" name="Image 0" descr="preencoded.png"/>
          <p:cNvPicPr>
            <a:picLocks noChangeAspect="1"/>
          </p:cNvPicPr>
          <p:nvPr/>
        </p:nvPicPr>
        <p:blipFill>
          <a:blip r:embed="rId7"/>
          <a:stretch>
            <a:fillRect/>
          </a:stretch>
        </p:blipFill>
        <p:spPr>
          <a:xfrm>
            <a:off x="0" y="2537554"/>
            <a:ext cx="5486400" cy="5731726"/>
          </a:xfrm>
          <a:prstGeom prst="rect">
            <a:avLst/>
          </a:prstGeom>
        </p:spPr>
      </p:pic>
      <p:sp>
        <p:nvSpPr>
          <p:cNvPr id="20" name="TextBox 19">
            <a:extLst>
              <a:ext uri="{FF2B5EF4-FFF2-40B4-BE49-F238E27FC236}">
                <a16:creationId xmlns:a16="http://schemas.microsoft.com/office/drawing/2014/main" id="{08CE4BBD-E9A8-9600-D7E1-DE828CCB1BCD}"/>
              </a:ext>
            </a:extLst>
          </p:cNvPr>
          <p:cNvSpPr txBox="1"/>
          <p:nvPr/>
        </p:nvSpPr>
        <p:spPr>
          <a:xfrm>
            <a:off x="3429000" y="1272027"/>
            <a:ext cx="8352262" cy="917046"/>
          </a:xfrm>
          <a:prstGeom prst="rect">
            <a:avLst/>
          </a:prstGeom>
          <a:noFill/>
        </p:spPr>
        <p:txBody>
          <a:bodyPr wrap="square">
            <a:spAutoFit/>
          </a:bodyPr>
          <a:lstStyle/>
          <a:p>
            <a:pPr marL="0" indent="0" algn="ctr">
              <a:lnSpc>
                <a:spcPts val="7700"/>
              </a:lnSpc>
              <a:buNone/>
            </a:pPr>
            <a:r>
              <a:rPr lang="en-US" sz="2800" b="1" dirty="0">
                <a:solidFill>
                  <a:srgbClr val="3B4540"/>
                </a:solidFill>
                <a:highlight>
                  <a:srgbClr val="00FFFF"/>
                </a:highlight>
                <a:latin typeface="Times New Roman" panose="02020603050405020304" pitchFamily="18" charset="0"/>
                <a:ea typeface="Fraunces" pitchFamily="34" charset="-122"/>
                <a:cs typeface="Times New Roman" panose="02020603050405020304" pitchFamily="18" charset="0"/>
              </a:rPr>
              <a:t>Online Movie Ticket Booking System</a:t>
            </a:r>
            <a:endParaRPr lang="en-US" sz="2800" dirty="0">
              <a:highlight>
                <a:srgbClr val="00FFFF"/>
              </a:highlight>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7110D4CA-3DC3-70D9-0C5B-9A3768501DC5}"/>
              </a:ext>
            </a:extLst>
          </p:cNvPr>
          <p:cNvSpPr txBox="1"/>
          <p:nvPr/>
        </p:nvSpPr>
        <p:spPr>
          <a:xfrm>
            <a:off x="9303486" y="6181946"/>
            <a:ext cx="5326914" cy="1938992"/>
          </a:xfrm>
          <a:prstGeom prst="rect">
            <a:avLst/>
          </a:prstGeom>
          <a:noFill/>
        </p:spPr>
        <p:txBody>
          <a:bodyPr wrap="square">
            <a:spAutoFit/>
          </a:bodyPr>
          <a:lstStyle/>
          <a:p>
            <a:pPr algn="just" rtl="0">
              <a:spcBef>
                <a:spcPts val="0"/>
              </a:spcBef>
              <a:spcAft>
                <a:spcPts val="0"/>
              </a:spcAft>
            </a:pPr>
            <a:r>
              <a:rPr lang="en-US" sz="2400" b="1" dirty="0">
                <a:solidFill>
                  <a:schemeClr val="tx1">
                    <a:lumMod val="75000"/>
                    <a:lumOff val="25000"/>
                  </a:schemeClr>
                </a:solidFill>
                <a:latin typeface="Times New Roman" panose="02020603050405020304" pitchFamily="18" charset="0"/>
                <a:cs typeface="Times New Roman" panose="02020603050405020304" pitchFamily="18" charset="0"/>
              </a:rPr>
              <a:t>Guided BY,</a:t>
            </a:r>
          </a:p>
          <a:p>
            <a:pPr algn="just" rtl="0">
              <a:spcBef>
                <a:spcPts val="0"/>
              </a:spcBef>
              <a:spcAft>
                <a:spcPts val="0"/>
              </a:spcAft>
            </a:pPr>
            <a:r>
              <a:rPr lang="en-US" sz="2400" b="1" dirty="0">
                <a:solidFill>
                  <a:schemeClr val="tx1">
                    <a:lumMod val="75000"/>
                    <a:lumOff val="25000"/>
                  </a:schemeClr>
                </a:solidFill>
                <a:latin typeface="Times New Roman" panose="02020603050405020304" pitchFamily="18" charset="0"/>
                <a:cs typeface="Times New Roman" panose="02020603050405020304" pitchFamily="18" charset="0"/>
              </a:rPr>
              <a:t>Mr.</a:t>
            </a:r>
            <a:r>
              <a:rPr lang="en-GB" sz="2400" b="1" dirty="0">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Dr . Jayasakthi Velmurugan K</a:t>
            </a:r>
            <a:r>
              <a:rPr lang="en-IN" sz="2400" b="1" dirty="0">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b="1" dirty="0">
              <a:solidFill>
                <a:schemeClr val="tx1">
                  <a:lumMod val="75000"/>
                  <a:lumOff val="25000"/>
                </a:schemeClr>
              </a:solidFill>
              <a:latin typeface="Times New Roman" panose="02020603050405020304" pitchFamily="18" charset="0"/>
              <a:cs typeface="Times New Roman" panose="02020603050405020304" pitchFamily="18" charset="0"/>
            </a:endParaRPr>
          </a:p>
          <a:p>
            <a:pPr algn="just" rtl="0">
              <a:spcBef>
                <a:spcPts val="0"/>
              </a:spcBef>
              <a:spcAft>
                <a:spcPts val="0"/>
              </a:spcAft>
            </a:pPr>
            <a:r>
              <a:rPr lang="en-US" sz="2400" b="1" i="1" dirty="0">
                <a:solidFill>
                  <a:schemeClr val="tx1">
                    <a:lumMod val="75000"/>
                    <a:lumOff val="25000"/>
                  </a:schemeClr>
                </a:solidFill>
                <a:latin typeface="Times New Roman" panose="02020603050405020304" pitchFamily="18" charset="0"/>
                <a:cs typeface="Times New Roman" panose="02020603050405020304" pitchFamily="18" charset="0"/>
              </a:rPr>
              <a:t>(course faculty)</a:t>
            </a:r>
          </a:p>
          <a:p>
            <a:pPr algn="just" rtl="0">
              <a:spcBef>
                <a:spcPts val="0"/>
              </a:spcBef>
              <a:spcAft>
                <a:spcPts val="0"/>
              </a:spcAft>
            </a:pPr>
            <a:r>
              <a:rPr lang="en-US" sz="2400" b="1" dirty="0">
                <a:solidFill>
                  <a:schemeClr val="tx1">
                    <a:lumMod val="75000"/>
                    <a:lumOff val="25000"/>
                  </a:schemeClr>
                </a:solidFill>
                <a:latin typeface="Times New Roman" panose="02020603050405020304" pitchFamily="18" charset="0"/>
                <a:cs typeface="Times New Roman" panose="02020603050405020304" pitchFamily="18" charset="0"/>
              </a:rPr>
              <a:t>Java Programming</a:t>
            </a:r>
          </a:p>
          <a:p>
            <a:pPr algn="just" rtl="0">
              <a:spcBef>
                <a:spcPts val="0"/>
              </a:spcBef>
              <a:spcAft>
                <a:spcPts val="0"/>
              </a:spcAft>
            </a:pPr>
            <a:r>
              <a:rPr lang="en-US" sz="2400" b="1" dirty="0">
                <a:solidFill>
                  <a:schemeClr val="tx1">
                    <a:lumMod val="75000"/>
                    <a:lumOff val="25000"/>
                  </a:schemeClr>
                </a:solidFill>
                <a:latin typeface="Times New Roman" panose="02020603050405020304" pitchFamily="18" charset="0"/>
                <a:cs typeface="Times New Roman" panose="02020603050405020304" pitchFamily="18" charset="0"/>
              </a:rPr>
              <a:t>SSE,SIMATS</a:t>
            </a:r>
            <a:endParaRPr lang="en-IN" sz="24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8" name="Subtitle 6">
            <a:extLst>
              <a:ext uri="{FF2B5EF4-FFF2-40B4-BE49-F238E27FC236}">
                <a16:creationId xmlns:a16="http://schemas.microsoft.com/office/drawing/2014/main" id="{E2C558F5-215E-6F82-9528-D6317ED8D3A8}"/>
              </a:ext>
            </a:extLst>
          </p:cNvPr>
          <p:cNvSpPr txBox="1">
            <a:spLocks/>
          </p:cNvSpPr>
          <p:nvPr/>
        </p:nvSpPr>
        <p:spPr>
          <a:xfrm>
            <a:off x="1356222" y="451408"/>
            <a:ext cx="10972801" cy="114447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b="1" dirty="0">
                <a:latin typeface="Times New Roman" panose="02020603050405020304" pitchFamily="18" charset="0"/>
                <a:cs typeface="Times New Roman" panose="02020603050405020304" pitchFamily="18" charset="0"/>
              </a:rPr>
              <a:t>CSA0912-PROGRAMMING IN JAVA FOR ACCESSING DATABASE</a:t>
            </a:r>
            <a:endParaRPr lang="en-IN"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184953-320A-8F75-7306-9772671130B8}"/>
              </a:ext>
            </a:extLst>
          </p:cNvPr>
          <p:cNvPicPr>
            <a:picLocks noChangeAspect="1"/>
          </p:cNvPicPr>
          <p:nvPr/>
        </p:nvPicPr>
        <p:blipFill>
          <a:blip r:embed="rId2"/>
          <a:stretch>
            <a:fillRect/>
          </a:stretch>
        </p:blipFill>
        <p:spPr>
          <a:xfrm>
            <a:off x="0" y="0"/>
            <a:ext cx="7534894" cy="4716966"/>
          </a:xfrm>
          <a:prstGeom prst="rect">
            <a:avLst/>
          </a:prstGeom>
        </p:spPr>
      </p:pic>
      <p:pic>
        <p:nvPicPr>
          <p:cNvPr id="7" name="Picture 6">
            <a:extLst>
              <a:ext uri="{FF2B5EF4-FFF2-40B4-BE49-F238E27FC236}">
                <a16:creationId xmlns:a16="http://schemas.microsoft.com/office/drawing/2014/main" id="{28889414-FE41-2199-F0C0-8182140EFC38}"/>
              </a:ext>
            </a:extLst>
          </p:cNvPr>
          <p:cNvPicPr>
            <a:picLocks noChangeAspect="1"/>
          </p:cNvPicPr>
          <p:nvPr/>
        </p:nvPicPr>
        <p:blipFill>
          <a:blip r:embed="rId3"/>
          <a:stretch>
            <a:fillRect/>
          </a:stretch>
        </p:blipFill>
        <p:spPr>
          <a:xfrm>
            <a:off x="7534894" y="0"/>
            <a:ext cx="7095506" cy="4716966"/>
          </a:xfrm>
          <a:prstGeom prst="rect">
            <a:avLst/>
          </a:prstGeom>
        </p:spPr>
      </p:pic>
      <p:pic>
        <p:nvPicPr>
          <p:cNvPr id="9" name="Picture 8">
            <a:extLst>
              <a:ext uri="{FF2B5EF4-FFF2-40B4-BE49-F238E27FC236}">
                <a16:creationId xmlns:a16="http://schemas.microsoft.com/office/drawing/2014/main" id="{3348E960-3D22-D15B-A08F-C6239CF15027}"/>
              </a:ext>
            </a:extLst>
          </p:cNvPr>
          <p:cNvPicPr>
            <a:picLocks noChangeAspect="1"/>
          </p:cNvPicPr>
          <p:nvPr/>
        </p:nvPicPr>
        <p:blipFill>
          <a:blip r:embed="rId4"/>
          <a:stretch>
            <a:fillRect/>
          </a:stretch>
        </p:blipFill>
        <p:spPr>
          <a:xfrm>
            <a:off x="-1" y="4616605"/>
            <a:ext cx="7534893" cy="3724507"/>
          </a:xfrm>
          <a:prstGeom prst="rect">
            <a:avLst/>
          </a:prstGeom>
        </p:spPr>
      </p:pic>
      <p:pic>
        <p:nvPicPr>
          <p:cNvPr id="11" name="Picture 10">
            <a:extLst>
              <a:ext uri="{FF2B5EF4-FFF2-40B4-BE49-F238E27FC236}">
                <a16:creationId xmlns:a16="http://schemas.microsoft.com/office/drawing/2014/main" id="{02B39608-6775-2D51-5B18-92CE726A5A5C}"/>
              </a:ext>
            </a:extLst>
          </p:cNvPr>
          <p:cNvPicPr>
            <a:picLocks noChangeAspect="1"/>
          </p:cNvPicPr>
          <p:nvPr/>
        </p:nvPicPr>
        <p:blipFill>
          <a:blip r:embed="rId5"/>
          <a:stretch>
            <a:fillRect/>
          </a:stretch>
        </p:blipFill>
        <p:spPr>
          <a:xfrm>
            <a:off x="7534894" y="4616605"/>
            <a:ext cx="7095505" cy="3612995"/>
          </a:xfrm>
          <a:prstGeom prst="rect">
            <a:avLst/>
          </a:prstGeom>
        </p:spPr>
      </p:pic>
    </p:spTree>
    <p:extLst>
      <p:ext uri="{BB962C8B-B14F-4D97-AF65-F5344CB8AC3E}">
        <p14:creationId xmlns:p14="http://schemas.microsoft.com/office/powerpoint/2010/main" val="898603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98659" y="708541"/>
            <a:ext cx="7746683" cy="1247775"/>
          </a:xfrm>
          <a:prstGeom prst="rect">
            <a:avLst/>
          </a:prstGeom>
          <a:noFill/>
          <a:ln/>
        </p:spPr>
        <p:txBody>
          <a:bodyPr wrap="square" lIns="0" tIns="0" rIns="0" bIns="0" rtlCol="0" anchor="t"/>
          <a:lstStyle/>
          <a:p>
            <a:pPr marL="0" indent="0">
              <a:lnSpc>
                <a:spcPts val="4900"/>
              </a:lnSpc>
              <a:buNone/>
            </a:pPr>
            <a:r>
              <a:rPr lang="en-US" sz="3900" b="1" dirty="0">
                <a:solidFill>
                  <a:schemeClr val="tx1">
                    <a:lumMod val="85000"/>
                    <a:lumOff val="15000"/>
                  </a:schemeClr>
                </a:solidFill>
                <a:latin typeface="Agency FB" panose="020B0503020202020204" pitchFamily="34" charset="0"/>
                <a:ea typeface="Fraunces" pitchFamily="34" charset="-122"/>
                <a:cs typeface="Times New Roman" panose="02020603050405020304" pitchFamily="18" charset="0"/>
              </a:rPr>
              <a:t>Conclusion and Future Enhancement</a:t>
            </a:r>
            <a:endParaRPr lang="en-US" sz="3900" dirty="0">
              <a:solidFill>
                <a:schemeClr val="tx1">
                  <a:lumMod val="85000"/>
                  <a:lumOff val="15000"/>
                </a:schemeClr>
              </a:solidFill>
              <a:latin typeface="Agency FB" panose="020B0503020202020204" pitchFamily="34" charset="0"/>
              <a:cs typeface="Times New Roman" panose="02020603050405020304" pitchFamily="18" charset="0"/>
            </a:endParaRPr>
          </a:p>
        </p:txBody>
      </p:sp>
      <p:sp>
        <p:nvSpPr>
          <p:cNvPr id="4" name="Text 1"/>
          <p:cNvSpPr/>
          <p:nvPr/>
        </p:nvSpPr>
        <p:spPr>
          <a:xfrm>
            <a:off x="698659" y="2255758"/>
            <a:ext cx="7746683" cy="638889"/>
          </a:xfrm>
          <a:prstGeom prst="rect">
            <a:avLst/>
          </a:prstGeom>
          <a:noFill/>
          <a:ln/>
        </p:spPr>
        <p:txBody>
          <a:bodyPr wrap="square" lIns="0" tIns="0" rIns="0" bIns="0" rtlCol="0" anchor="t"/>
          <a:lstStyle/>
          <a:p>
            <a:pPr marL="0" indent="0">
              <a:lnSpc>
                <a:spcPts val="2500"/>
              </a:lnSpc>
              <a:buNone/>
            </a:pPr>
            <a:r>
              <a:rPr lang="en-US" sz="1550" dirty="0">
                <a:solidFill>
                  <a:schemeClr val="tx1">
                    <a:lumMod val="85000"/>
                    <a:lumOff val="15000"/>
                  </a:schemeClr>
                </a:solidFill>
                <a:latin typeface="Times New Roman" panose="02020603050405020304" pitchFamily="18" charset="0"/>
                <a:ea typeface="Nobile" pitchFamily="34" charset="-122"/>
                <a:cs typeface="Times New Roman" panose="02020603050405020304" pitchFamily="18" charset="0"/>
              </a:rPr>
              <a:t>The online movie ticket booking system provides a convenient, efficient, and secure way for users to purchase tickets for movies.</a:t>
            </a:r>
            <a:endParaRPr lang="en-US" sz="155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5" name="Shape 2"/>
          <p:cNvSpPr/>
          <p:nvPr/>
        </p:nvSpPr>
        <p:spPr>
          <a:xfrm>
            <a:off x="698659" y="3119199"/>
            <a:ext cx="3773567" cy="2101096"/>
          </a:xfrm>
          <a:prstGeom prst="roundRect">
            <a:avLst>
              <a:gd name="adj" fmla="val 8551"/>
            </a:avLst>
          </a:prstGeom>
          <a:solidFill>
            <a:srgbClr val="E8F3E8"/>
          </a:solidFill>
          <a:ln/>
        </p:spPr>
      </p:sp>
      <p:sp>
        <p:nvSpPr>
          <p:cNvPr id="6" name="Text 3"/>
          <p:cNvSpPr/>
          <p:nvPr/>
        </p:nvSpPr>
        <p:spPr>
          <a:xfrm>
            <a:off x="898208" y="3318748"/>
            <a:ext cx="3119199" cy="311944"/>
          </a:xfrm>
          <a:prstGeom prst="rect">
            <a:avLst/>
          </a:prstGeom>
          <a:noFill/>
          <a:ln/>
        </p:spPr>
        <p:txBody>
          <a:bodyPr wrap="none" lIns="0" tIns="0" rIns="0" bIns="0" rtlCol="0" anchor="t"/>
          <a:lstStyle/>
          <a:p>
            <a:pPr marL="0" indent="0">
              <a:lnSpc>
                <a:spcPts val="2450"/>
              </a:lnSpc>
              <a:buNone/>
            </a:pPr>
            <a:r>
              <a:rPr lang="en-US" sz="1950" b="1" dirty="0">
                <a:solidFill>
                  <a:schemeClr val="tx1">
                    <a:lumMod val="85000"/>
                    <a:lumOff val="15000"/>
                  </a:schemeClr>
                </a:solidFill>
                <a:latin typeface="Times New Roman" panose="02020603050405020304" pitchFamily="18" charset="0"/>
                <a:ea typeface="Fraunces" pitchFamily="34" charset="-122"/>
                <a:cs typeface="Times New Roman" panose="02020603050405020304" pitchFamily="18" charset="0"/>
              </a:rPr>
              <a:t>Improved User Interface</a:t>
            </a:r>
            <a:endParaRPr lang="en-US" sz="195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7" name="Text 4"/>
          <p:cNvSpPr/>
          <p:nvPr/>
        </p:nvSpPr>
        <p:spPr>
          <a:xfrm>
            <a:off x="898208" y="3750469"/>
            <a:ext cx="3374469" cy="958334"/>
          </a:xfrm>
          <a:prstGeom prst="rect">
            <a:avLst/>
          </a:prstGeom>
          <a:noFill/>
          <a:ln/>
        </p:spPr>
        <p:txBody>
          <a:bodyPr wrap="square" lIns="0" tIns="0" rIns="0" bIns="0" rtlCol="0" anchor="t"/>
          <a:lstStyle/>
          <a:p>
            <a:pPr marL="0" indent="0">
              <a:lnSpc>
                <a:spcPts val="2500"/>
              </a:lnSpc>
              <a:buNone/>
            </a:pPr>
            <a:r>
              <a:rPr lang="en-US" sz="1550" dirty="0">
                <a:solidFill>
                  <a:schemeClr val="tx1">
                    <a:lumMod val="85000"/>
                    <a:lumOff val="15000"/>
                  </a:schemeClr>
                </a:solidFill>
                <a:latin typeface="Times New Roman" panose="02020603050405020304" pitchFamily="18" charset="0"/>
                <a:ea typeface="Nobile" pitchFamily="34" charset="-122"/>
                <a:cs typeface="Times New Roman" panose="02020603050405020304" pitchFamily="18" charset="0"/>
              </a:rPr>
              <a:t>Enhance the user interface with advanced features and interactive elements.</a:t>
            </a:r>
            <a:endParaRPr lang="en-US" sz="155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8" name="Shape 5"/>
          <p:cNvSpPr/>
          <p:nvPr/>
        </p:nvSpPr>
        <p:spPr>
          <a:xfrm>
            <a:off x="4671774" y="3119199"/>
            <a:ext cx="3773567" cy="2101096"/>
          </a:xfrm>
          <a:prstGeom prst="roundRect">
            <a:avLst>
              <a:gd name="adj" fmla="val 8551"/>
            </a:avLst>
          </a:prstGeom>
          <a:solidFill>
            <a:srgbClr val="E8F3E8"/>
          </a:solidFill>
          <a:ln/>
        </p:spPr>
      </p:sp>
      <p:sp>
        <p:nvSpPr>
          <p:cNvPr id="9" name="Text 6"/>
          <p:cNvSpPr/>
          <p:nvPr/>
        </p:nvSpPr>
        <p:spPr>
          <a:xfrm>
            <a:off x="4871323" y="3318748"/>
            <a:ext cx="3374469" cy="623887"/>
          </a:xfrm>
          <a:prstGeom prst="rect">
            <a:avLst/>
          </a:prstGeom>
          <a:noFill/>
          <a:ln/>
        </p:spPr>
        <p:txBody>
          <a:bodyPr wrap="square" lIns="0" tIns="0" rIns="0" bIns="0" rtlCol="0" anchor="t"/>
          <a:lstStyle/>
          <a:p>
            <a:pPr marL="0" indent="0">
              <a:lnSpc>
                <a:spcPts val="2450"/>
              </a:lnSpc>
              <a:buNone/>
            </a:pPr>
            <a:r>
              <a:rPr lang="en-US" sz="1950" b="1" dirty="0">
                <a:solidFill>
                  <a:schemeClr val="tx1">
                    <a:lumMod val="85000"/>
                    <a:lumOff val="15000"/>
                  </a:schemeClr>
                </a:solidFill>
                <a:latin typeface="Times New Roman" panose="02020603050405020304" pitchFamily="18" charset="0"/>
                <a:ea typeface="Fraunces" pitchFamily="34" charset="-122"/>
                <a:cs typeface="Times New Roman" panose="02020603050405020304" pitchFamily="18" charset="0"/>
              </a:rPr>
              <a:t>Personalized Recommendations</a:t>
            </a:r>
            <a:endParaRPr lang="en-US" sz="195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0" name="Text 7"/>
          <p:cNvSpPr/>
          <p:nvPr/>
        </p:nvSpPr>
        <p:spPr>
          <a:xfrm>
            <a:off x="4871323" y="4062413"/>
            <a:ext cx="3374469" cy="958334"/>
          </a:xfrm>
          <a:prstGeom prst="rect">
            <a:avLst/>
          </a:prstGeom>
          <a:noFill/>
          <a:ln/>
        </p:spPr>
        <p:txBody>
          <a:bodyPr wrap="square" lIns="0" tIns="0" rIns="0" bIns="0" rtlCol="0" anchor="t"/>
          <a:lstStyle/>
          <a:p>
            <a:pPr marL="0" indent="0">
              <a:lnSpc>
                <a:spcPts val="2500"/>
              </a:lnSpc>
              <a:buNone/>
            </a:pPr>
            <a:r>
              <a:rPr lang="en-US" sz="1550" dirty="0">
                <a:solidFill>
                  <a:schemeClr val="tx1">
                    <a:lumMod val="85000"/>
                    <a:lumOff val="15000"/>
                  </a:schemeClr>
                </a:solidFill>
                <a:latin typeface="Times New Roman" panose="02020603050405020304" pitchFamily="18" charset="0"/>
                <a:ea typeface="Nobile" pitchFamily="34" charset="-122"/>
                <a:cs typeface="Times New Roman" panose="02020603050405020304" pitchFamily="18" charset="0"/>
              </a:rPr>
              <a:t>Implement an advanced recommendation engine to provide tailored movie suggestions.</a:t>
            </a:r>
            <a:endParaRPr lang="en-US" sz="155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1" name="Shape 8"/>
          <p:cNvSpPr/>
          <p:nvPr/>
        </p:nvSpPr>
        <p:spPr>
          <a:xfrm>
            <a:off x="698659" y="5419844"/>
            <a:ext cx="3773567" cy="2101096"/>
          </a:xfrm>
          <a:prstGeom prst="roundRect">
            <a:avLst>
              <a:gd name="adj" fmla="val 8551"/>
            </a:avLst>
          </a:prstGeom>
          <a:solidFill>
            <a:srgbClr val="E8F3E8"/>
          </a:solidFill>
          <a:ln/>
        </p:spPr>
      </p:sp>
      <p:sp>
        <p:nvSpPr>
          <p:cNvPr id="12" name="Text 9"/>
          <p:cNvSpPr/>
          <p:nvPr/>
        </p:nvSpPr>
        <p:spPr>
          <a:xfrm>
            <a:off x="898208" y="5619393"/>
            <a:ext cx="3374469" cy="623887"/>
          </a:xfrm>
          <a:prstGeom prst="rect">
            <a:avLst/>
          </a:prstGeom>
          <a:noFill/>
          <a:ln/>
        </p:spPr>
        <p:txBody>
          <a:bodyPr wrap="square" lIns="0" tIns="0" rIns="0" bIns="0" rtlCol="0" anchor="t"/>
          <a:lstStyle/>
          <a:p>
            <a:pPr marL="0" indent="0">
              <a:lnSpc>
                <a:spcPts val="2450"/>
              </a:lnSpc>
              <a:buNone/>
            </a:pPr>
            <a:r>
              <a:rPr lang="en-US" sz="1950" b="1" dirty="0">
                <a:solidFill>
                  <a:schemeClr val="tx1">
                    <a:lumMod val="85000"/>
                    <a:lumOff val="15000"/>
                  </a:schemeClr>
                </a:solidFill>
                <a:latin typeface="Times New Roman" panose="02020603050405020304" pitchFamily="18" charset="0"/>
                <a:ea typeface="Fraunces" pitchFamily="34" charset="-122"/>
                <a:cs typeface="Times New Roman" panose="02020603050405020304" pitchFamily="18" charset="0"/>
              </a:rPr>
              <a:t>Integration with Social Media</a:t>
            </a:r>
            <a:endParaRPr lang="en-US" sz="195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3" name="Text 10"/>
          <p:cNvSpPr/>
          <p:nvPr/>
        </p:nvSpPr>
        <p:spPr>
          <a:xfrm>
            <a:off x="898208" y="6363057"/>
            <a:ext cx="3374469" cy="958334"/>
          </a:xfrm>
          <a:prstGeom prst="rect">
            <a:avLst/>
          </a:prstGeom>
          <a:noFill/>
          <a:ln/>
        </p:spPr>
        <p:txBody>
          <a:bodyPr wrap="square" lIns="0" tIns="0" rIns="0" bIns="0" rtlCol="0" anchor="t"/>
          <a:lstStyle/>
          <a:p>
            <a:pPr marL="0" indent="0">
              <a:lnSpc>
                <a:spcPts val="2500"/>
              </a:lnSpc>
              <a:buNone/>
            </a:pPr>
            <a:r>
              <a:rPr lang="en-US" sz="1550" dirty="0">
                <a:solidFill>
                  <a:schemeClr val="tx1">
                    <a:lumMod val="85000"/>
                    <a:lumOff val="15000"/>
                  </a:schemeClr>
                </a:solidFill>
                <a:latin typeface="Times New Roman" panose="02020603050405020304" pitchFamily="18" charset="0"/>
                <a:ea typeface="Nobile" pitchFamily="34" charset="-122"/>
                <a:cs typeface="Times New Roman" panose="02020603050405020304" pitchFamily="18" charset="0"/>
              </a:rPr>
              <a:t>Integrate the system with social media platforms to allow users to share their movie experiences.</a:t>
            </a:r>
            <a:endParaRPr lang="en-US" sz="155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4" name="Shape 11"/>
          <p:cNvSpPr/>
          <p:nvPr/>
        </p:nvSpPr>
        <p:spPr>
          <a:xfrm>
            <a:off x="4671774" y="5419844"/>
            <a:ext cx="3773567" cy="2101096"/>
          </a:xfrm>
          <a:prstGeom prst="roundRect">
            <a:avLst>
              <a:gd name="adj" fmla="val 8551"/>
            </a:avLst>
          </a:prstGeom>
          <a:solidFill>
            <a:srgbClr val="E8F3E8"/>
          </a:solidFill>
          <a:ln/>
        </p:spPr>
      </p:sp>
      <p:sp>
        <p:nvSpPr>
          <p:cNvPr id="15" name="Text 12"/>
          <p:cNvSpPr/>
          <p:nvPr/>
        </p:nvSpPr>
        <p:spPr>
          <a:xfrm>
            <a:off x="4871323" y="5619393"/>
            <a:ext cx="3169563" cy="311944"/>
          </a:xfrm>
          <a:prstGeom prst="rect">
            <a:avLst/>
          </a:prstGeom>
          <a:noFill/>
          <a:ln/>
        </p:spPr>
        <p:txBody>
          <a:bodyPr wrap="none" lIns="0" tIns="0" rIns="0" bIns="0" rtlCol="0" anchor="t"/>
          <a:lstStyle/>
          <a:p>
            <a:pPr marL="0" indent="0">
              <a:lnSpc>
                <a:spcPts val="2450"/>
              </a:lnSpc>
              <a:buNone/>
            </a:pPr>
            <a:r>
              <a:rPr lang="en-US" sz="1950" b="1" dirty="0">
                <a:solidFill>
                  <a:schemeClr val="tx1">
                    <a:lumMod val="85000"/>
                    <a:lumOff val="15000"/>
                  </a:schemeClr>
                </a:solidFill>
                <a:latin typeface="Times New Roman" panose="02020603050405020304" pitchFamily="18" charset="0"/>
                <a:ea typeface="Fraunces" pitchFamily="34" charset="-122"/>
                <a:cs typeface="Times New Roman" panose="02020603050405020304" pitchFamily="18" charset="0"/>
              </a:rPr>
              <a:t>Mobile App Development</a:t>
            </a:r>
            <a:endParaRPr lang="en-US" sz="195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6" name="Text 13"/>
          <p:cNvSpPr/>
          <p:nvPr/>
        </p:nvSpPr>
        <p:spPr>
          <a:xfrm>
            <a:off x="4871323" y="6051113"/>
            <a:ext cx="3374469" cy="958334"/>
          </a:xfrm>
          <a:prstGeom prst="rect">
            <a:avLst/>
          </a:prstGeom>
          <a:noFill/>
          <a:ln/>
        </p:spPr>
        <p:txBody>
          <a:bodyPr wrap="square" lIns="0" tIns="0" rIns="0" bIns="0" rtlCol="0" anchor="t"/>
          <a:lstStyle/>
          <a:p>
            <a:pPr marL="0" indent="0">
              <a:lnSpc>
                <a:spcPts val="2500"/>
              </a:lnSpc>
              <a:buNone/>
            </a:pPr>
            <a:r>
              <a:rPr lang="en-US" sz="1550" dirty="0">
                <a:solidFill>
                  <a:schemeClr val="tx1">
                    <a:lumMod val="85000"/>
                    <a:lumOff val="15000"/>
                  </a:schemeClr>
                </a:solidFill>
                <a:latin typeface="Times New Roman" panose="02020603050405020304" pitchFamily="18" charset="0"/>
                <a:ea typeface="Nobile" pitchFamily="34" charset="-122"/>
                <a:cs typeface="Times New Roman" panose="02020603050405020304" pitchFamily="18" charset="0"/>
              </a:rPr>
              <a:t>Develop a dedicated mobile app for enhanced accessibility and user convenience.</a:t>
            </a:r>
            <a:endParaRPr lang="en-US" sz="155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991FF7-FD1B-F623-8489-11BAE2467818}"/>
              </a:ext>
            </a:extLst>
          </p:cNvPr>
          <p:cNvPicPr>
            <a:picLocks noChangeAspect="1"/>
          </p:cNvPicPr>
          <p:nvPr/>
        </p:nvPicPr>
        <p:blipFill>
          <a:blip r:embed="rId2"/>
          <a:stretch>
            <a:fillRect/>
          </a:stretch>
        </p:blipFill>
        <p:spPr>
          <a:xfrm flipV="1">
            <a:off x="12739355" y="7734254"/>
            <a:ext cx="1891045" cy="495343"/>
          </a:xfrm>
          <a:prstGeom prst="rect">
            <a:avLst/>
          </a:prstGeom>
        </p:spPr>
      </p:pic>
      <p:pic>
        <p:nvPicPr>
          <p:cNvPr id="3" name="Picture 2">
            <a:extLst>
              <a:ext uri="{FF2B5EF4-FFF2-40B4-BE49-F238E27FC236}">
                <a16:creationId xmlns:a16="http://schemas.microsoft.com/office/drawing/2014/main" id="{5F5E7D70-6411-59C5-5AAD-B9E8F601D820}"/>
              </a:ext>
            </a:extLst>
          </p:cNvPr>
          <p:cNvPicPr>
            <a:picLocks noChangeAspect="1"/>
          </p:cNvPicPr>
          <p:nvPr/>
        </p:nvPicPr>
        <p:blipFill>
          <a:blip r:embed="rId2"/>
          <a:stretch>
            <a:fillRect/>
          </a:stretch>
        </p:blipFill>
        <p:spPr>
          <a:xfrm flipV="1">
            <a:off x="12657579" y="7734253"/>
            <a:ext cx="1891045" cy="495343"/>
          </a:xfrm>
          <a:prstGeom prst="rect">
            <a:avLst/>
          </a:prstGeom>
        </p:spPr>
      </p:pic>
      <p:pic>
        <p:nvPicPr>
          <p:cNvPr id="4" name="Picture 3">
            <a:extLst>
              <a:ext uri="{FF2B5EF4-FFF2-40B4-BE49-F238E27FC236}">
                <a16:creationId xmlns:a16="http://schemas.microsoft.com/office/drawing/2014/main" id="{0D7686C5-AC6A-3C23-5A4F-566B5C82E643}"/>
              </a:ext>
            </a:extLst>
          </p:cNvPr>
          <p:cNvPicPr>
            <a:picLocks noChangeAspect="1"/>
          </p:cNvPicPr>
          <p:nvPr/>
        </p:nvPicPr>
        <p:blipFill>
          <a:blip r:embed="rId2"/>
          <a:stretch>
            <a:fillRect/>
          </a:stretch>
        </p:blipFill>
        <p:spPr>
          <a:xfrm flipV="1">
            <a:off x="12698467" y="7734252"/>
            <a:ext cx="1891045" cy="495343"/>
          </a:xfrm>
          <a:prstGeom prst="rect">
            <a:avLst/>
          </a:prstGeom>
        </p:spPr>
      </p:pic>
      <p:pic>
        <p:nvPicPr>
          <p:cNvPr id="6" name="Picture 5">
            <a:extLst>
              <a:ext uri="{FF2B5EF4-FFF2-40B4-BE49-F238E27FC236}">
                <a16:creationId xmlns:a16="http://schemas.microsoft.com/office/drawing/2014/main" id="{F804CF9D-65F7-8A8E-4FCA-6733A4641DE3}"/>
              </a:ext>
            </a:extLst>
          </p:cNvPr>
          <p:cNvPicPr>
            <a:picLocks noChangeAspect="1"/>
          </p:cNvPicPr>
          <p:nvPr/>
        </p:nvPicPr>
        <p:blipFill>
          <a:blip r:embed="rId3"/>
          <a:stretch>
            <a:fillRect/>
          </a:stretch>
        </p:blipFill>
        <p:spPr>
          <a:xfrm>
            <a:off x="1219200" y="685800"/>
            <a:ext cx="12192000" cy="6858000"/>
          </a:xfrm>
          <a:prstGeom prst="rect">
            <a:avLst/>
          </a:prstGeom>
        </p:spPr>
      </p:pic>
    </p:spTree>
    <p:extLst>
      <p:ext uri="{BB962C8B-B14F-4D97-AF65-F5344CB8AC3E}">
        <p14:creationId xmlns:p14="http://schemas.microsoft.com/office/powerpoint/2010/main" val="157338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82466" y="636151"/>
            <a:ext cx="4874776" cy="609243"/>
          </a:xfrm>
          <a:prstGeom prst="rect">
            <a:avLst/>
          </a:prstGeom>
          <a:noFill/>
          <a:ln/>
        </p:spPr>
        <p:txBody>
          <a:bodyPr wrap="none" lIns="0" tIns="0" rIns="0" bIns="0" rtlCol="0" anchor="t"/>
          <a:lstStyle/>
          <a:p>
            <a:pPr marL="0" indent="0">
              <a:lnSpc>
                <a:spcPts val="4750"/>
              </a:lnSpc>
              <a:buNone/>
            </a:pPr>
            <a:r>
              <a:rPr lang="en-US" sz="3800" b="1" dirty="0">
                <a:latin typeface="Times New Roman" panose="02020603050405020304" pitchFamily="18" charset="0"/>
                <a:ea typeface="Fraunces" pitchFamily="34" charset="-122"/>
                <a:cs typeface="Times New Roman" panose="02020603050405020304" pitchFamily="18" charset="0"/>
              </a:rPr>
              <a:t>Introduction</a:t>
            </a:r>
            <a:endParaRPr lang="en-US" sz="3800" dirty="0">
              <a:latin typeface="Times New Roman" panose="02020603050405020304" pitchFamily="18" charset="0"/>
              <a:cs typeface="Times New Roman" panose="02020603050405020304" pitchFamily="18" charset="0"/>
            </a:endParaRPr>
          </a:p>
        </p:txBody>
      </p:sp>
      <p:sp>
        <p:nvSpPr>
          <p:cNvPr id="4" name="Text 1"/>
          <p:cNvSpPr/>
          <p:nvPr/>
        </p:nvSpPr>
        <p:spPr>
          <a:xfrm>
            <a:off x="682466" y="1537811"/>
            <a:ext cx="7779068" cy="1247775"/>
          </a:xfrm>
          <a:prstGeom prst="rect">
            <a:avLst/>
          </a:prstGeom>
          <a:noFill/>
          <a:ln/>
        </p:spPr>
        <p:txBody>
          <a:bodyPr wrap="square" lIns="0" tIns="0" rIns="0" bIns="0" rtlCol="0" anchor="t"/>
          <a:lstStyle/>
          <a:p>
            <a:pPr marL="0" indent="0">
              <a:lnSpc>
                <a:spcPts val="2450"/>
              </a:lnSpc>
              <a:buNone/>
            </a:pPr>
            <a:r>
              <a:rPr lang="en-US" sz="1500" dirty="0">
                <a:latin typeface="Times New Roman" panose="02020603050405020304" pitchFamily="18" charset="0"/>
                <a:ea typeface="Nobile" pitchFamily="34" charset="-122"/>
                <a:cs typeface="Times New Roman" panose="02020603050405020304" pitchFamily="18" charset="0"/>
              </a:rPr>
              <a:t>The online movie ticket booking system aims to simplify the process of purchasing movie tickets for users. It eliminates the hassle of waiting in line and provides convenience and accessibility. This presentation will guide you through the system's key features and benefits.</a:t>
            </a:r>
            <a:endParaRPr lang="en-US" sz="1500" dirty="0">
              <a:latin typeface="Times New Roman" panose="02020603050405020304" pitchFamily="18" charset="0"/>
              <a:cs typeface="Times New Roman" panose="02020603050405020304" pitchFamily="18" charset="0"/>
            </a:endParaRPr>
          </a:p>
        </p:txBody>
      </p:sp>
      <p:sp>
        <p:nvSpPr>
          <p:cNvPr id="5" name="Shape 2"/>
          <p:cNvSpPr/>
          <p:nvPr/>
        </p:nvSpPr>
        <p:spPr>
          <a:xfrm>
            <a:off x="682466" y="3224213"/>
            <a:ext cx="438626" cy="438626"/>
          </a:xfrm>
          <a:prstGeom prst="roundRect">
            <a:avLst>
              <a:gd name="adj" fmla="val 40010"/>
            </a:avLst>
          </a:prstGeom>
          <a:solidFill>
            <a:srgbClr val="E8F3E8"/>
          </a:solidFill>
          <a:ln/>
        </p:spPr>
      </p:sp>
      <p:sp>
        <p:nvSpPr>
          <p:cNvPr id="6" name="Text 3"/>
          <p:cNvSpPr/>
          <p:nvPr/>
        </p:nvSpPr>
        <p:spPr>
          <a:xfrm>
            <a:off x="828794" y="3297198"/>
            <a:ext cx="145971" cy="292537"/>
          </a:xfrm>
          <a:prstGeom prst="rect">
            <a:avLst/>
          </a:prstGeom>
          <a:noFill/>
          <a:ln/>
        </p:spPr>
        <p:txBody>
          <a:bodyPr wrap="none" lIns="0" tIns="0" rIns="0" bIns="0" rtlCol="0" anchor="t"/>
          <a:lstStyle/>
          <a:p>
            <a:pPr marL="0" indent="0" algn="ctr">
              <a:lnSpc>
                <a:spcPts val="2300"/>
              </a:lnSpc>
              <a:buNone/>
            </a:pPr>
            <a:r>
              <a:rPr lang="en-US" sz="2300" b="1" dirty="0">
                <a:latin typeface="Times New Roman" panose="02020603050405020304" pitchFamily="18" charset="0"/>
                <a:ea typeface="Fraunces" pitchFamily="34" charset="-122"/>
                <a:cs typeface="Times New Roman" panose="02020603050405020304" pitchFamily="18" charset="0"/>
              </a:rPr>
              <a:t>1</a:t>
            </a:r>
            <a:endParaRPr lang="en-US" sz="2300" dirty="0">
              <a:latin typeface="Times New Roman" panose="02020603050405020304" pitchFamily="18" charset="0"/>
              <a:cs typeface="Times New Roman" panose="02020603050405020304" pitchFamily="18" charset="0"/>
            </a:endParaRPr>
          </a:p>
        </p:txBody>
      </p:sp>
      <p:sp>
        <p:nvSpPr>
          <p:cNvPr id="7" name="Text 4"/>
          <p:cNvSpPr/>
          <p:nvPr/>
        </p:nvSpPr>
        <p:spPr>
          <a:xfrm>
            <a:off x="1315998" y="3224213"/>
            <a:ext cx="2926913" cy="304562"/>
          </a:xfrm>
          <a:prstGeom prst="rect">
            <a:avLst/>
          </a:prstGeom>
          <a:noFill/>
          <a:ln/>
        </p:spPr>
        <p:txBody>
          <a:bodyPr wrap="none" lIns="0" tIns="0" rIns="0" bIns="0" rtlCol="0" anchor="t"/>
          <a:lstStyle/>
          <a:p>
            <a:pPr marL="0" indent="0">
              <a:lnSpc>
                <a:spcPts val="2350"/>
              </a:lnSpc>
              <a:buNone/>
            </a:pPr>
            <a:r>
              <a:rPr lang="en-US" sz="1900" b="1" dirty="0">
                <a:latin typeface="Times New Roman" panose="02020603050405020304" pitchFamily="18" charset="0"/>
                <a:ea typeface="Fraunces" pitchFamily="34" charset="-122"/>
                <a:cs typeface="Times New Roman" panose="02020603050405020304" pitchFamily="18" charset="0"/>
              </a:rPr>
              <a:t>User-Friendly Interface</a:t>
            </a:r>
            <a:endParaRPr lang="en-US" sz="1900" dirty="0">
              <a:latin typeface="Times New Roman" panose="02020603050405020304" pitchFamily="18" charset="0"/>
              <a:cs typeface="Times New Roman" panose="02020603050405020304" pitchFamily="18" charset="0"/>
            </a:endParaRPr>
          </a:p>
        </p:txBody>
      </p:sp>
      <p:sp>
        <p:nvSpPr>
          <p:cNvPr id="8" name="Text 5"/>
          <p:cNvSpPr/>
          <p:nvPr/>
        </p:nvSpPr>
        <p:spPr>
          <a:xfrm>
            <a:off x="1315998" y="3645694"/>
            <a:ext cx="3158609" cy="935831"/>
          </a:xfrm>
          <a:prstGeom prst="rect">
            <a:avLst/>
          </a:prstGeom>
          <a:noFill/>
          <a:ln/>
        </p:spPr>
        <p:txBody>
          <a:bodyPr wrap="square" lIns="0" tIns="0" rIns="0" bIns="0" rtlCol="0" anchor="t"/>
          <a:lstStyle/>
          <a:p>
            <a:pPr marL="0" indent="0">
              <a:lnSpc>
                <a:spcPts val="2450"/>
              </a:lnSpc>
              <a:buNone/>
            </a:pPr>
            <a:r>
              <a:rPr lang="en-US" sz="1500" dirty="0">
                <a:latin typeface="Times New Roman" panose="02020603050405020304" pitchFamily="18" charset="0"/>
                <a:ea typeface="Nobile" pitchFamily="34" charset="-122"/>
                <a:cs typeface="Times New Roman" panose="02020603050405020304" pitchFamily="18" charset="0"/>
              </a:rPr>
              <a:t>The system features an intuitive and user-friendly interface that makes it easy to navigate.</a:t>
            </a:r>
            <a:endParaRPr lang="en-US" sz="1500" dirty="0">
              <a:latin typeface="Times New Roman" panose="02020603050405020304" pitchFamily="18" charset="0"/>
              <a:cs typeface="Times New Roman" panose="02020603050405020304" pitchFamily="18" charset="0"/>
            </a:endParaRPr>
          </a:p>
        </p:txBody>
      </p:sp>
      <p:sp>
        <p:nvSpPr>
          <p:cNvPr id="9" name="Shape 6"/>
          <p:cNvSpPr/>
          <p:nvPr/>
        </p:nvSpPr>
        <p:spPr>
          <a:xfrm>
            <a:off x="4669512" y="3224213"/>
            <a:ext cx="438626" cy="438626"/>
          </a:xfrm>
          <a:prstGeom prst="roundRect">
            <a:avLst>
              <a:gd name="adj" fmla="val 40010"/>
            </a:avLst>
          </a:prstGeom>
          <a:solidFill>
            <a:srgbClr val="E8F3E8"/>
          </a:solidFill>
          <a:ln/>
        </p:spPr>
      </p:sp>
      <p:sp>
        <p:nvSpPr>
          <p:cNvPr id="10" name="Text 7"/>
          <p:cNvSpPr/>
          <p:nvPr/>
        </p:nvSpPr>
        <p:spPr>
          <a:xfrm>
            <a:off x="4793218" y="3297198"/>
            <a:ext cx="191095" cy="292537"/>
          </a:xfrm>
          <a:prstGeom prst="rect">
            <a:avLst/>
          </a:prstGeom>
          <a:noFill/>
          <a:ln/>
        </p:spPr>
        <p:txBody>
          <a:bodyPr wrap="none" lIns="0" tIns="0" rIns="0" bIns="0" rtlCol="0" anchor="t"/>
          <a:lstStyle/>
          <a:p>
            <a:pPr marL="0" indent="0" algn="ctr">
              <a:lnSpc>
                <a:spcPts val="2300"/>
              </a:lnSpc>
              <a:buNone/>
            </a:pPr>
            <a:r>
              <a:rPr lang="en-US" sz="2300" b="1" dirty="0">
                <a:latin typeface="Times New Roman" panose="02020603050405020304" pitchFamily="18" charset="0"/>
                <a:ea typeface="Fraunces" pitchFamily="34" charset="-122"/>
                <a:cs typeface="Times New Roman" panose="02020603050405020304" pitchFamily="18" charset="0"/>
              </a:rPr>
              <a:t>2</a:t>
            </a:r>
            <a:endParaRPr lang="en-US" sz="2300" dirty="0">
              <a:latin typeface="Times New Roman" panose="02020603050405020304" pitchFamily="18" charset="0"/>
              <a:cs typeface="Times New Roman" panose="02020603050405020304" pitchFamily="18" charset="0"/>
            </a:endParaRPr>
          </a:p>
        </p:txBody>
      </p:sp>
      <p:sp>
        <p:nvSpPr>
          <p:cNvPr id="11" name="Text 8"/>
          <p:cNvSpPr/>
          <p:nvPr/>
        </p:nvSpPr>
        <p:spPr>
          <a:xfrm>
            <a:off x="5303044" y="3224213"/>
            <a:ext cx="3158609" cy="609124"/>
          </a:xfrm>
          <a:prstGeom prst="rect">
            <a:avLst/>
          </a:prstGeom>
          <a:noFill/>
          <a:ln/>
        </p:spPr>
        <p:txBody>
          <a:bodyPr wrap="square" lIns="0" tIns="0" rIns="0" bIns="0" rtlCol="0" anchor="t"/>
          <a:lstStyle/>
          <a:p>
            <a:pPr marL="0" indent="0">
              <a:lnSpc>
                <a:spcPts val="2350"/>
              </a:lnSpc>
              <a:buNone/>
            </a:pPr>
            <a:r>
              <a:rPr lang="en-US" sz="1900" b="1" dirty="0">
                <a:latin typeface="Times New Roman" panose="02020603050405020304" pitchFamily="18" charset="0"/>
                <a:ea typeface="Fraunces" pitchFamily="34" charset="-122"/>
                <a:cs typeface="Times New Roman" panose="02020603050405020304" pitchFamily="18" charset="0"/>
              </a:rPr>
              <a:t>Comprehensive Movie Database</a:t>
            </a:r>
            <a:endParaRPr lang="en-US" sz="1900" dirty="0">
              <a:latin typeface="Times New Roman" panose="02020603050405020304" pitchFamily="18" charset="0"/>
              <a:cs typeface="Times New Roman" panose="02020603050405020304" pitchFamily="18" charset="0"/>
            </a:endParaRPr>
          </a:p>
        </p:txBody>
      </p:sp>
      <p:sp>
        <p:nvSpPr>
          <p:cNvPr id="12" name="Text 9"/>
          <p:cNvSpPr/>
          <p:nvPr/>
        </p:nvSpPr>
        <p:spPr>
          <a:xfrm>
            <a:off x="5303044" y="3950256"/>
            <a:ext cx="3158609" cy="1559719"/>
          </a:xfrm>
          <a:prstGeom prst="rect">
            <a:avLst/>
          </a:prstGeom>
          <a:noFill/>
          <a:ln/>
        </p:spPr>
        <p:txBody>
          <a:bodyPr wrap="square" lIns="0" tIns="0" rIns="0" bIns="0" rtlCol="0" anchor="t"/>
          <a:lstStyle/>
          <a:p>
            <a:pPr marL="0" indent="0">
              <a:lnSpc>
                <a:spcPts val="2450"/>
              </a:lnSpc>
              <a:buNone/>
            </a:pPr>
            <a:r>
              <a:rPr lang="en-US" sz="1500" dirty="0">
                <a:latin typeface="Times New Roman" panose="02020603050405020304" pitchFamily="18" charset="0"/>
                <a:ea typeface="Nobile" pitchFamily="34" charset="-122"/>
                <a:cs typeface="Times New Roman" panose="02020603050405020304" pitchFamily="18" charset="0"/>
              </a:rPr>
              <a:t>The system offers a comprehensive database of movies, including information on showtimes, theaters, and seating availability.</a:t>
            </a:r>
            <a:endParaRPr lang="en-US" sz="1500" dirty="0">
              <a:latin typeface="Times New Roman" panose="02020603050405020304" pitchFamily="18" charset="0"/>
              <a:cs typeface="Times New Roman" panose="02020603050405020304" pitchFamily="18" charset="0"/>
            </a:endParaRPr>
          </a:p>
        </p:txBody>
      </p:sp>
      <p:sp>
        <p:nvSpPr>
          <p:cNvPr id="13" name="Shape 10"/>
          <p:cNvSpPr/>
          <p:nvPr/>
        </p:nvSpPr>
        <p:spPr>
          <a:xfrm>
            <a:off x="682466" y="5924193"/>
            <a:ext cx="438626" cy="438626"/>
          </a:xfrm>
          <a:prstGeom prst="roundRect">
            <a:avLst>
              <a:gd name="adj" fmla="val 40010"/>
            </a:avLst>
          </a:prstGeom>
          <a:solidFill>
            <a:srgbClr val="E8F3E8"/>
          </a:solidFill>
          <a:ln/>
        </p:spPr>
      </p:sp>
      <p:sp>
        <p:nvSpPr>
          <p:cNvPr id="14" name="Text 11"/>
          <p:cNvSpPr/>
          <p:nvPr/>
        </p:nvSpPr>
        <p:spPr>
          <a:xfrm>
            <a:off x="813435" y="5997178"/>
            <a:ext cx="176689" cy="292537"/>
          </a:xfrm>
          <a:prstGeom prst="rect">
            <a:avLst/>
          </a:prstGeom>
          <a:noFill/>
          <a:ln/>
        </p:spPr>
        <p:txBody>
          <a:bodyPr wrap="none" lIns="0" tIns="0" rIns="0" bIns="0" rtlCol="0" anchor="t"/>
          <a:lstStyle/>
          <a:p>
            <a:pPr marL="0" indent="0" algn="ctr">
              <a:lnSpc>
                <a:spcPts val="2300"/>
              </a:lnSpc>
              <a:buNone/>
            </a:pPr>
            <a:r>
              <a:rPr lang="en-US" sz="2300" b="1" dirty="0">
                <a:latin typeface="Times New Roman" panose="02020603050405020304" pitchFamily="18" charset="0"/>
                <a:ea typeface="Fraunces" pitchFamily="34" charset="-122"/>
                <a:cs typeface="Times New Roman" panose="02020603050405020304" pitchFamily="18" charset="0"/>
              </a:rPr>
              <a:t>3</a:t>
            </a:r>
            <a:endParaRPr lang="en-US" sz="2300" dirty="0">
              <a:latin typeface="Times New Roman" panose="02020603050405020304" pitchFamily="18" charset="0"/>
              <a:cs typeface="Times New Roman" panose="02020603050405020304" pitchFamily="18" charset="0"/>
            </a:endParaRPr>
          </a:p>
        </p:txBody>
      </p:sp>
      <p:sp>
        <p:nvSpPr>
          <p:cNvPr id="15" name="Text 12"/>
          <p:cNvSpPr/>
          <p:nvPr/>
        </p:nvSpPr>
        <p:spPr>
          <a:xfrm>
            <a:off x="1315998" y="5924193"/>
            <a:ext cx="3041094" cy="304562"/>
          </a:xfrm>
          <a:prstGeom prst="rect">
            <a:avLst/>
          </a:prstGeom>
          <a:noFill/>
          <a:ln/>
        </p:spPr>
        <p:txBody>
          <a:bodyPr wrap="none" lIns="0" tIns="0" rIns="0" bIns="0" rtlCol="0" anchor="t"/>
          <a:lstStyle/>
          <a:p>
            <a:pPr marL="0" indent="0">
              <a:lnSpc>
                <a:spcPts val="2350"/>
              </a:lnSpc>
              <a:buNone/>
            </a:pPr>
            <a:r>
              <a:rPr lang="en-US" sz="1900" b="1" dirty="0">
                <a:latin typeface="Times New Roman" panose="02020603050405020304" pitchFamily="18" charset="0"/>
                <a:ea typeface="Fraunces" pitchFamily="34" charset="-122"/>
                <a:cs typeface="Times New Roman" panose="02020603050405020304" pitchFamily="18" charset="0"/>
              </a:rPr>
              <a:t>Secure Payment Options</a:t>
            </a:r>
            <a:endParaRPr lang="en-US" sz="1900" dirty="0">
              <a:latin typeface="Times New Roman" panose="02020603050405020304" pitchFamily="18" charset="0"/>
              <a:cs typeface="Times New Roman" panose="02020603050405020304" pitchFamily="18" charset="0"/>
            </a:endParaRPr>
          </a:p>
        </p:txBody>
      </p:sp>
      <p:sp>
        <p:nvSpPr>
          <p:cNvPr id="16" name="Text 13"/>
          <p:cNvSpPr/>
          <p:nvPr/>
        </p:nvSpPr>
        <p:spPr>
          <a:xfrm>
            <a:off x="1315998" y="6345674"/>
            <a:ext cx="3158609" cy="935831"/>
          </a:xfrm>
          <a:prstGeom prst="rect">
            <a:avLst/>
          </a:prstGeom>
          <a:noFill/>
          <a:ln/>
        </p:spPr>
        <p:txBody>
          <a:bodyPr wrap="square" lIns="0" tIns="0" rIns="0" bIns="0" rtlCol="0" anchor="t"/>
          <a:lstStyle/>
          <a:p>
            <a:pPr marL="0" indent="0">
              <a:lnSpc>
                <a:spcPts val="2450"/>
              </a:lnSpc>
              <a:buNone/>
            </a:pPr>
            <a:r>
              <a:rPr lang="en-US" sz="1500" dirty="0">
                <a:latin typeface="Times New Roman" panose="02020603050405020304" pitchFamily="18" charset="0"/>
                <a:ea typeface="Nobile" pitchFamily="34" charset="-122"/>
                <a:cs typeface="Times New Roman" panose="02020603050405020304" pitchFamily="18" charset="0"/>
              </a:rPr>
              <a:t>The system provides multiple secure payment options for users to choose from.</a:t>
            </a:r>
            <a:endParaRPr lang="en-US" sz="1500" dirty="0">
              <a:latin typeface="Times New Roman" panose="02020603050405020304" pitchFamily="18" charset="0"/>
              <a:cs typeface="Times New Roman" panose="02020603050405020304" pitchFamily="18" charset="0"/>
            </a:endParaRPr>
          </a:p>
        </p:txBody>
      </p:sp>
      <p:sp>
        <p:nvSpPr>
          <p:cNvPr id="17" name="Shape 14"/>
          <p:cNvSpPr/>
          <p:nvPr/>
        </p:nvSpPr>
        <p:spPr>
          <a:xfrm>
            <a:off x="4669512" y="5924193"/>
            <a:ext cx="438626" cy="438626"/>
          </a:xfrm>
          <a:prstGeom prst="roundRect">
            <a:avLst>
              <a:gd name="adj" fmla="val 40010"/>
            </a:avLst>
          </a:prstGeom>
          <a:solidFill>
            <a:srgbClr val="E8F3E8"/>
          </a:solidFill>
          <a:ln/>
        </p:spPr>
      </p:sp>
      <p:sp>
        <p:nvSpPr>
          <p:cNvPr id="18" name="Text 15"/>
          <p:cNvSpPr/>
          <p:nvPr/>
        </p:nvSpPr>
        <p:spPr>
          <a:xfrm>
            <a:off x="4789408" y="5997178"/>
            <a:ext cx="198715" cy="292537"/>
          </a:xfrm>
          <a:prstGeom prst="rect">
            <a:avLst/>
          </a:prstGeom>
          <a:noFill/>
          <a:ln/>
        </p:spPr>
        <p:txBody>
          <a:bodyPr wrap="none" lIns="0" tIns="0" rIns="0" bIns="0" rtlCol="0" anchor="t"/>
          <a:lstStyle/>
          <a:p>
            <a:pPr marL="0" indent="0" algn="ctr">
              <a:lnSpc>
                <a:spcPts val="2300"/>
              </a:lnSpc>
              <a:buNone/>
            </a:pPr>
            <a:r>
              <a:rPr lang="en-US" sz="2300" b="1" dirty="0">
                <a:latin typeface="Times New Roman" panose="02020603050405020304" pitchFamily="18" charset="0"/>
                <a:ea typeface="Fraunces" pitchFamily="34" charset="-122"/>
                <a:cs typeface="Times New Roman" panose="02020603050405020304" pitchFamily="18" charset="0"/>
              </a:rPr>
              <a:t>4</a:t>
            </a:r>
            <a:endParaRPr lang="en-US" sz="2300" dirty="0">
              <a:latin typeface="Times New Roman" panose="02020603050405020304" pitchFamily="18" charset="0"/>
              <a:cs typeface="Times New Roman" panose="02020603050405020304" pitchFamily="18" charset="0"/>
            </a:endParaRPr>
          </a:p>
        </p:txBody>
      </p:sp>
      <p:sp>
        <p:nvSpPr>
          <p:cNvPr id="19" name="Text 16"/>
          <p:cNvSpPr/>
          <p:nvPr/>
        </p:nvSpPr>
        <p:spPr>
          <a:xfrm>
            <a:off x="5303044" y="5924193"/>
            <a:ext cx="2437328" cy="304562"/>
          </a:xfrm>
          <a:prstGeom prst="rect">
            <a:avLst/>
          </a:prstGeom>
          <a:noFill/>
          <a:ln/>
        </p:spPr>
        <p:txBody>
          <a:bodyPr wrap="none" lIns="0" tIns="0" rIns="0" bIns="0" rtlCol="0" anchor="t"/>
          <a:lstStyle/>
          <a:p>
            <a:pPr marL="0" indent="0">
              <a:lnSpc>
                <a:spcPts val="2350"/>
              </a:lnSpc>
              <a:buNone/>
            </a:pPr>
            <a:r>
              <a:rPr lang="en-US" sz="1900" b="1" dirty="0">
                <a:latin typeface="Times New Roman" panose="02020603050405020304" pitchFamily="18" charset="0"/>
                <a:ea typeface="Fraunces" pitchFamily="34" charset="-122"/>
                <a:cs typeface="Times New Roman" panose="02020603050405020304" pitchFamily="18" charset="0"/>
              </a:rPr>
              <a:t>Real-Time Updates</a:t>
            </a:r>
            <a:endParaRPr lang="en-US" sz="1900" dirty="0">
              <a:latin typeface="Times New Roman" panose="02020603050405020304" pitchFamily="18" charset="0"/>
              <a:cs typeface="Times New Roman" panose="02020603050405020304" pitchFamily="18" charset="0"/>
            </a:endParaRPr>
          </a:p>
        </p:txBody>
      </p:sp>
      <p:sp>
        <p:nvSpPr>
          <p:cNvPr id="20" name="Text 17"/>
          <p:cNvSpPr/>
          <p:nvPr/>
        </p:nvSpPr>
        <p:spPr>
          <a:xfrm>
            <a:off x="5303044" y="6345674"/>
            <a:ext cx="3158609" cy="1247775"/>
          </a:xfrm>
          <a:prstGeom prst="rect">
            <a:avLst/>
          </a:prstGeom>
          <a:noFill/>
          <a:ln/>
        </p:spPr>
        <p:txBody>
          <a:bodyPr wrap="square" lIns="0" tIns="0" rIns="0" bIns="0" rtlCol="0" anchor="t"/>
          <a:lstStyle/>
          <a:p>
            <a:pPr marL="0" indent="0">
              <a:lnSpc>
                <a:spcPts val="2450"/>
              </a:lnSpc>
              <a:buNone/>
            </a:pPr>
            <a:r>
              <a:rPr lang="en-US" sz="1500" dirty="0">
                <a:latin typeface="Times New Roman" panose="02020603050405020304" pitchFamily="18" charset="0"/>
                <a:ea typeface="Nobile" pitchFamily="34" charset="-122"/>
                <a:cs typeface="Times New Roman" panose="02020603050405020304" pitchFamily="18" charset="0"/>
              </a:rPr>
              <a:t>The system provides real-time updates on movie availability, showtimes, and seating arrangements.</a:t>
            </a:r>
            <a:endParaRPr lang="en-US" sz="15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89717" y="463272"/>
            <a:ext cx="4212193" cy="526494"/>
          </a:xfrm>
          <a:prstGeom prst="rect">
            <a:avLst/>
          </a:prstGeom>
          <a:noFill/>
          <a:ln/>
        </p:spPr>
        <p:txBody>
          <a:bodyPr wrap="none" lIns="0" tIns="0" rIns="0" bIns="0" rtlCol="0" anchor="t"/>
          <a:lstStyle/>
          <a:p>
            <a:pPr marL="0" indent="0">
              <a:lnSpc>
                <a:spcPts val="4100"/>
              </a:lnSpc>
              <a:buNone/>
            </a:pPr>
            <a:r>
              <a:rPr lang="en-US" sz="3300" b="1" dirty="0">
                <a:latin typeface="Agency FB" panose="020B0503020202020204" pitchFamily="34" charset="0"/>
                <a:ea typeface="Fraunces" pitchFamily="34" charset="-122"/>
                <a:cs typeface="Times New Roman" panose="02020603050405020304" pitchFamily="18" charset="0"/>
              </a:rPr>
              <a:t>Agenda</a:t>
            </a:r>
            <a:endParaRPr lang="en-US" sz="3300" dirty="0">
              <a:latin typeface="Agency FB" panose="020B0503020202020204" pitchFamily="34" charset="0"/>
              <a:cs typeface="Times New Roman" panose="02020603050405020304" pitchFamily="18" charset="0"/>
            </a:endParaRPr>
          </a:p>
        </p:txBody>
      </p:sp>
      <p:sp>
        <p:nvSpPr>
          <p:cNvPr id="3" name="Text 1"/>
          <p:cNvSpPr/>
          <p:nvPr/>
        </p:nvSpPr>
        <p:spPr>
          <a:xfrm>
            <a:off x="589717" y="1326713"/>
            <a:ext cx="13450967" cy="269558"/>
          </a:xfrm>
          <a:prstGeom prst="rect">
            <a:avLst/>
          </a:prstGeom>
          <a:noFill/>
          <a:ln/>
        </p:spPr>
        <p:txBody>
          <a:bodyPr wrap="none" lIns="0" tIns="0" rIns="0" bIns="0" rtlCol="0" anchor="t"/>
          <a:lstStyle/>
          <a:p>
            <a:pPr marL="0" indent="0">
              <a:lnSpc>
                <a:spcPts val="2100"/>
              </a:lnSpc>
              <a:buNone/>
            </a:pPr>
            <a:r>
              <a:rPr lang="en-US" sz="1300" dirty="0">
                <a:latin typeface="Times New Roman" panose="02020603050405020304" pitchFamily="18" charset="0"/>
                <a:ea typeface="Nobile" pitchFamily="34" charset="-122"/>
                <a:cs typeface="Times New Roman" panose="02020603050405020304" pitchFamily="18" charset="0"/>
              </a:rPr>
              <a:t>This presentation will cover the following key areas related to the online movie ticket booking system.</a:t>
            </a:r>
            <a:endParaRPr lang="en-US" sz="1300" dirty="0">
              <a:latin typeface="Times New Roman" panose="02020603050405020304" pitchFamily="18" charset="0"/>
              <a:cs typeface="Times New Roman" panose="02020603050405020304" pitchFamily="18" charset="0"/>
            </a:endParaRPr>
          </a:p>
        </p:txBody>
      </p:sp>
      <p:sp>
        <p:nvSpPr>
          <p:cNvPr id="4" name="Shape 2"/>
          <p:cNvSpPr/>
          <p:nvPr/>
        </p:nvSpPr>
        <p:spPr>
          <a:xfrm>
            <a:off x="7303770" y="1785818"/>
            <a:ext cx="22860" cy="5981224"/>
          </a:xfrm>
          <a:prstGeom prst="roundRect">
            <a:avLst>
              <a:gd name="adj" fmla="val 663352"/>
            </a:avLst>
          </a:prstGeom>
          <a:solidFill>
            <a:srgbClr val="CED9CE"/>
          </a:solidFill>
          <a:ln/>
        </p:spPr>
      </p:sp>
      <p:sp>
        <p:nvSpPr>
          <p:cNvPr id="5" name="Shape 3"/>
          <p:cNvSpPr/>
          <p:nvPr/>
        </p:nvSpPr>
        <p:spPr>
          <a:xfrm>
            <a:off x="6558796" y="2153483"/>
            <a:ext cx="589717" cy="22860"/>
          </a:xfrm>
          <a:prstGeom prst="roundRect">
            <a:avLst>
              <a:gd name="adj" fmla="val 663352"/>
            </a:avLst>
          </a:prstGeom>
          <a:solidFill>
            <a:srgbClr val="CED9CE"/>
          </a:solidFill>
          <a:ln/>
        </p:spPr>
      </p:sp>
      <p:sp>
        <p:nvSpPr>
          <p:cNvPr id="6" name="Shape 4"/>
          <p:cNvSpPr/>
          <p:nvPr/>
        </p:nvSpPr>
        <p:spPr>
          <a:xfrm>
            <a:off x="7125653" y="1975366"/>
            <a:ext cx="379095" cy="379095"/>
          </a:xfrm>
          <a:prstGeom prst="roundRect">
            <a:avLst>
              <a:gd name="adj" fmla="val 40001"/>
            </a:avLst>
          </a:prstGeom>
          <a:solidFill>
            <a:srgbClr val="E8F3E8"/>
          </a:solidFill>
          <a:ln/>
        </p:spPr>
      </p:sp>
      <p:sp>
        <p:nvSpPr>
          <p:cNvPr id="7" name="Text 5"/>
          <p:cNvSpPr/>
          <p:nvPr/>
        </p:nvSpPr>
        <p:spPr>
          <a:xfrm>
            <a:off x="7252097" y="2038469"/>
            <a:ext cx="126087" cy="252770"/>
          </a:xfrm>
          <a:prstGeom prst="rect">
            <a:avLst/>
          </a:prstGeom>
          <a:noFill/>
          <a:ln/>
        </p:spPr>
        <p:txBody>
          <a:bodyPr wrap="none" lIns="0" tIns="0" rIns="0" bIns="0" rtlCol="0" anchor="t"/>
          <a:lstStyle/>
          <a:p>
            <a:pPr marL="0" indent="0" algn="ctr">
              <a:lnSpc>
                <a:spcPts val="1950"/>
              </a:lnSpc>
              <a:buNone/>
            </a:pPr>
            <a:r>
              <a:rPr lang="en-US" sz="1950" b="1" dirty="0">
                <a:latin typeface="Times New Roman" panose="02020603050405020304" pitchFamily="18" charset="0"/>
                <a:ea typeface="Fraunces" pitchFamily="34" charset="-122"/>
                <a:cs typeface="Times New Roman" panose="02020603050405020304" pitchFamily="18" charset="0"/>
              </a:rPr>
              <a:t>1</a:t>
            </a:r>
            <a:endParaRPr lang="en-US" sz="1950" dirty="0">
              <a:latin typeface="Times New Roman" panose="02020603050405020304" pitchFamily="18" charset="0"/>
              <a:cs typeface="Times New Roman" panose="02020603050405020304" pitchFamily="18" charset="0"/>
            </a:endParaRPr>
          </a:p>
        </p:txBody>
      </p:sp>
      <p:sp>
        <p:nvSpPr>
          <p:cNvPr id="8" name="Text 6"/>
          <p:cNvSpPr/>
          <p:nvPr/>
        </p:nvSpPr>
        <p:spPr>
          <a:xfrm>
            <a:off x="4282440" y="1954292"/>
            <a:ext cx="2106097" cy="263247"/>
          </a:xfrm>
          <a:prstGeom prst="rect">
            <a:avLst/>
          </a:prstGeom>
          <a:noFill/>
          <a:ln/>
        </p:spPr>
        <p:txBody>
          <a:bodyPr wrap="none" lIns="0" tIns="0" rIns="0" bIns="0" rtlCol="0" anchor="t"/>
          <a:lstStyle/>
          <a:p>
            <a:pPr marL="0" indent="0" algn="r">
              <a:lnSpc>
                <a:spcPts val="2050"/>
              </a:lnSpc>
              <a:buNone/>
            </a:pPr>
            <a:r>
              <a:rPr lang="en-US" sz="1650" b="1" dirty="0">
                <a:latin typeface="Times New Roman" panose="02020603050405020304" pitchFamily="18" charset="0"/>
                <a:ea typeface="Fraunces" pitchFamily="34" charset="-122"/>
                <a:cs typeface="Times New Roman" panose="02020603050405020304" pitchFamily="18" charset="0"/>
              </a:rPr>
              <a:t>Introduction</a:t>
            </a:r>
            <a:endParaRPr lang="en-US" sz="1650" dirty="0">
              <a:latin typeface="Times New Roman" panose="02020603050405020304" pitchFamily="18" charset="0"/>
              <a:cs typeface="Times New Roman" panose="02020603050405020304" pitchFamily="18" charset="0"/>
            </a:endParaRPr>
          </a:p>
        </p:txBody>
      </p:sp>
      <p:sp>
        <p:nvSpPr>
          <p:cNvPr id="9" name="Text 7"/>
          <p:cNvSpPr/>
          <p:nvPr/>
        </p:nvSpPr>
        <p:spPr>
          <a:xfrm>
            <a:off x="589717" y="2318623"/>
            <a:ext cx="5798820" cy="269558"/>
          </a:xfrm>
          <a:prstGeom prst="rect">
            <a:avLst/>
          </a:prstGeom>
          <a:noFill/>
          <a:ln/>
        </p:spPr>
        <p:txBody>
          <a:bodyPr wrap="none" lIns="0" tIns="0" rIns="0" bIns="0" rtlCol="0" anchor="t"/>
          <a:lstStyle/>
          <a:p>
            <a:pPr marL="0" indent="0" algn="r">
              <a:lnSpc>
                <a:spcPts val="2100"/>
              </a:lnSpc>
              <a:buNone/>
            </a:pPr>
            <a:r>
              <a:rPr lang="en-US" sz="1300" dirty="0">
                <a:latin typeface="Times New Roman" panose="02020603050405020304" pitchFamily="18" charset="0"/>
                <a:ea typeface="Nobile" pitchFamily="34" charset="-122"/>
                <a:cs typeface="Times New Roman" panose="02020603050405020304" pitchFamily="18" charset="0"/>
              </a:rPr>
              <a:t>Overview of the system and its purpose.</a:t>
            </a:r>
            <a:endParaRPr lang="en-US" sz="1300" dirty="0">
              <a:latin typeface="Times New Roman" panose="02020603050405020304" pitchFamily="18" charset="0"/>
              <a:cs typeface="Times New Roman" panose="02020603050405020304" pitchFamily="18" charset="0"/>
            </a:endParaRPr>
          </a:p>
        </p:txBody>
      </p:sp>
      <p:sp>
        <p:nvSpPr>
          <p:cNvPr id="10" name="Shape 8"/>
          <p:cNvSpPr/>
          <p:nvPr/>
        </p:nvSpPr>
        <p:spPr>
          <a:xfrm>
            <a:off x="7481887" y="2995851"/>
            <a:ext cx="589717" cy="22860"/>
          </a:xfrm>
          <a:prstGeom prst="roundRect">
            <a:avLst>
              <a:gd name="adj" fmla="val 663352"/>
            </a:avLst>
          </a:prstGeom>
          <a:solidFill>
            <a:srgbClr val="CED9CE"/>
          </a:solidFill>
          <a:ln/>
        </p:spPr>
      </p:sp>
      <p:sp>
        <p:nvSpPr>
          <p:cNvPr id="11" name="Shape 9"/>
          <p:cNvSpPr/>
          <p:nvPr/>
        </p:nvSpPr>
        <p:spPr>
          <a:xfrm>
            <a:off x="7125653" y="2817733"/>
            <a:ext cx="379095" cy="379095"/>
          </a:xfrm>
          <a:prstGeom prst="roundRect">
            <a:avLst>
              <a:gd name="adj" fmla="val 40001"/>
            </a:avLst>
          </a:prstGeom>
          <a:solidFill>
            <a:srgbClr val="E8F3E8"/>
          </a:solidFill>
          <a:ln/>
        </p:spPr>
      </p:sp>
      <p:sp>
        <p:nvSpPr>
          <p:cNvPr id="12" name="Text 10"/>
          <p:cNvSpPr/>
          <p:nvPr/>
        </p:nvSpPr>
        <p:spPr>
          <a:xfrm>
            <a:off x="7232571" y="2880836"/>
            <a:ext cx="165140" cy="252770"/>
          </a:xfrm>
          <a:prstGeom prst="rect">
            <a:avLst/>
          </a:prstGeom>
          <a:noFill/>
          <a:ln/>
        </p:spPr>
        <p:txBody>
          <a:bodyPr wrap="none" lIns="0" tIns="0" rIns="0" bIns="0" rtlCol="0" anchor="t"/>
          <a:lstStyle/>
          <a:p>
            <a:pPr marL="0" indent="0" algn="ctr">
              <a:lnSpc>
                <a:spcPts val="1950"/>
              </a:lnSpc>
              <a:buNone/>
            </a:pPr>
            <a:r>
              <a:rPr lang="en-US" sz="1950" b="1" dirty="0">
                <a:latin typeface="Times New Roman" panose="02020603050405020304" pitchFamily="18" charset="0"/>
                <a:ea typeface="Fraunces" pitchFamily="34" charset="-122"/>
                <a:cs typeface="Times New Roman" panose="02020603050405020304" pitchFamily="18" charset="0"/>
              </a:rPr>
              <a:t>2</a:t>
            </a:r>
            <a:endParaRPr lang="en-US" sz="1950" dirty="0">
              <a:latin typeface="Times New Roman" panose="02020603050405020304" pitchFamily="18" charset="0"/>
              <a:cs typeface="Times New Roman" panose="02020603050405020304" pitchFamily="18" charset="0"/>
            </a:endParaRPr>
          </a:p>
        </p:txBody>
      </p:sp>
      <p:sp>
        <p:nvSpPr>
          <p:cNvPr id="13" name="Text 11"/>
          <p:cNvSpPr/>
          <p:nvPr/>
        </p:nvSpPr>
        <p:spPr>
          <a:xfrm>
            <a:off x="8241863" y="2796659"/>
            <a:ext cx="2106097" cy="263247"/>
          </a:xfrm>
          <a:prstGeom prst="rect">
            <a:avLst/>
          </a:prstGeom>
          <a:noFill/>
          <a:ln/>
        </p:spPr>
        <p:txBody>
          <a:bodyPr wrap="none" lIns="0" tIns="0" rIns="0" bIns="0" rtlCol="0" anchor="t"/>
          <a:lstStyle/>
          <a:p>
            <a:pPr marL="0" indent="0" algn="l">
              <a:lnSpc>
                <a:spcPts val="2050"/>
              </a:lnSpc>
              <a:buNone/>
            </a:pPr>
            <a:r>
              <a:rPr lang="en-US" sz="1650" b="1" dirty="0">
                <a:latin typeface="Times New Roman" panose="02020603050405020304" pitchFamily="18" charset="0"/>
                <a:ea typeface="Fraunces" pitchFamily="34" charset="-122"/>
                <a:cs typeface="Times New Roman" panose="02020603050405020304" pitchFamily="18" charset="0"/>
              </a:rPr>
              <a:t>Project Objective</a:t>
            </a:r>
            <a:endParaRPr lang="en-US" sz="1650" dirty="0">
              <a:latin typeface="Times New Roman" panose="02020603050405020304" pitchFamily="18" charset="0"/>
              <a:cs typeface="Times New Roman" panose="02020603050405020304" pitchFamily="18" charset="0"/>
            </a:endParaRPr>
          </a:p>
        </p:txBody>
      </p:sp>
      <p:sp>
        <p:nvSpPr>
          <p:cNvPr id="14" name="Text 12"/>
          <p:cNvSpPr/>
          <p:nvPr/>
        </p:nvSpPr>
        <p:spPr>
          <a:xfrm>
            <a:off x="8241863" y="3160990"/>
            <a:ext cx="5798820" cy="269558"/>
          </a:xfrm>
          <a:prstGeom prst="rect">
            <a:avLst/>
          </a:prstGeom>
          <a:noFill/>
          <a:ln/>
        </p:spPr>
        <p:txBody>
          <a:bodyPr wrap="none" lIns="0" tIns="0" rIns="0" bIns="0" rtlCol="0" anchor="t"/>
          <a:lstStyle/>
          <a:p>
            <a:pPr marL="0" indent="0" algn="l">
              <a:lnSpc>
                <a:spcPts val="2100"/>
              </a:lnSpc>
              <a:buNone/>
            </a:pPr>
            <a:r>
              <a:rPr lang="en-US" sz="1300" dirty="0">
                <a:latin typeface="Times New Roman" panose="02020603050405020304" pitchFamily="18" charset="0"/>
                <a:ea typeface="Nobile" pitchFamily="34" charset="-122"/>
                <a:cs typeface="Times New Roman" panose="02020603050405020304" pitchFamily="18" charset="0"/>
              </a:rPr>
              <a:t>Defining the goals and aims of the project.</a:t>
            </a:r>
            <a:endParaRPr lang="en-US" sz="1300" dirty="0">
              <a:latin typeface="Times New Roman" panose="02020603050405020304" pitchFamily="18" charset="0"/>
              <a:cs typeface="Times New Roman" panose="02020603050405020304" pitchFamily="18" charset="0"/>
            </a:endParaRPr>
          </a:p>
        </p:txBody>
      </p:sp>
      <p:sp>
        <p:nvSpPr>
          <p:cNvPr id="15" name="Shape 13"/>
          <p:cNvSpPr/>
          <p:nvPr/>
        </p:nvSpPr>
        <p:spPr>
          <a:xfrm>
            <a:off x="6558796" y="3754041"/>
            <a:ext cx="589717" cy="22860"/>
          </a:xfrm>
          <a:prstGeom prst="roundRect">
            <a:avLst>
              <a:gd name="adj" fmla="val 663352"/>
            </a:avLst>
          </a:prstGeom>
          <a:solidFill>
            <a:srgbClr val="CED9CE"/>
          </a:solidFill>
          <a:ln/>
        </p:spPr>
      </p:sp>
      <p:sp>
        <p:nvSpPr>
          <p:cNvPr id="16" name="Shape 14"/>
          <p:cNvSpPr/>
          <p:nvPr/>
        </p:nvSpPr>
        <p:spPr>
          <a:xfrm>
            <a:off x="7125653" y="3575923"/>
            <a:ext cx="379095" cy="379095"/>
          </a:xfrm>
          <a:prstGeom prst="roundRect">
            <a:avLst>
              <a:gd name="adj" fmla="val 40001"/>
            </a:avLst>
          </a:prstGeom>
          <a:solidFill>
            <a:srgbClr val="E8F3E8"/>
          </a:solidFill>
          <a:ln/>
        </p:spPr>
      </p:sp>
      <p:sp>
        <p:nvSpPr>
          <p:cNvPr id="17" name="Text 15"/>
          <p:cNvSpPr/>
          <p:nvPr/>
        </p:nvSpPr>
        <p:spPr>
          <a:xfrm>
            <a:off x="7238881" y="3639026"/>
            <a:ext cx="152638" cy="252770"/>
          </a:xfrm>
          <a:prstGeom prst="rect">
            <a:avLst/>
          </a:prstGeom>
          <a:noFill/>
          <a:ln/>
        </p:spPr>
        <p:txBody>
          <a:bodyPr wrap="none" lIns="0" tIns="0" rIns="0" bIns="0" rtlCol="0" anchor="t"/>
          <a:lstStyle/>
          <a:p>
            <a:pPr marL="0" indent="0" algn="ctr">
              <a:lnSpc>
                <a:spcPts val="1950"/>
              </a:lnSpc>
              <a:buNone/>
            </a:pPr>
            <a:r>
              <a:rPr lang="en-US" sz="1950" b="1" dirty="0">
                <a:latin typeface="Times New Roman" panose="02020603050405020304" pitchFamily="18" charset="0"/>
                <a:ea typeface="Fraunces" pitchFamily="34" charset="-122"/>
                <a:cs typeface="Times New Roman" panose="02020603050405020304" pitchFamily="18" charset="0"/>
              </a:rPr>
              <a:t>3</a:t>
            </a:r>
            <a:endParaRPr lang="en-US" sz="1950" dirty="0">
              <a:latin typeface="Times New Roman" panose="02020603050405020304" pitchFamily="18" charset="0"/>
              <a:cs typeface="Times New Roman" panose="02020603050405020304" pitchFamily="18" charset="0"/>
            </a:endParaRPr>
          </a:p>
        </p:txBody>
      </p:sp>
      <p:sp>
        <p:nvSpPr>
          <p:cNvPr id="18" name="Text 16"/>
          <p:cNvSpPr/>
          <p:nvPr/>
        </p:nvSpPr>
        <p:spPr>
          <a:xfrm>
            <a:off x="3428524" y="3554849"/>
            <a:ext cx="2960013" cy="263247"/>
          </a:xfrm>
          <a:prstGeom prst="rect">
            <a:avLst/>
          </a:prstGeom>
          <a:noFill/>
          <a:ln/>
        </p:spPr>
        <p:txBody>
          <a:bodyPr wrap="none" lIns="0" tIns="0" rIns="0" bIns="0" rtlCol="0" anchor="t"/>
          <a:lstStyle/>
          <a:p>
            <a:pPr marL="0" indent="0" algn="r">
              <a:lnSpc>
                <a:spcPts val="2050"/>
              </a:lnSpc>
              <a:buNone/>
            </a:pPr>
            <a:r>
              <a:rPr lang="en-US" sz="1650" b="1" dirty="0">
                <a:latin typeface="Times New Roman" panose="02020603050405020304" pitchFamily="18" charset="0"/>
                <a:ea typeface="Fraunces" pitchFamily="34" charset="-122"/>
                <a:cs typeface="Times New Roman" panose="02020603050405020304" pitchFamily="18" charset="0"/>
              </a:rPr>
              <a:t>Existing System Drawbacks</a:t>
            </a:r>
            <a:endParaRPr lang="en-US" sz="1650" dirty="0">
              <a:latin typeface="Times New Roman" panose="02020603050405020304" pitchFamily="18" charset="0"/>
              <a:cs typeface="Times New Roman" panose="02020603050405020304" pitchFamily="18" charset="0"/>
            </a:endParaRPr>
          </a:p>
        </p:txBody>
      </p:sp>
      <p:sp>
        <p:nvSpPr>
          <p:cNvPr id="19" name="Text 17"/>
          <p:cNvSpPr/>
          <p:nvPr/>
        </p:nvSpPr>
        <p:spPr>
          <a:xfrm>
            <a:off x="589717" y="3919180"/>
            <a:ext cx="5798820" cy="269558"/>
          </a:xfrm>
          <a:prstGeom prst="rect">
            <a:avLst/>
          </a:prstGeom>
          <a:noFill/>
          <a:ln/>
        </p:spPr>
        <p:txBody>
          <a:bodyPr wrap="none" lIns="0" tIns="0" rIns="0" bIns="0" rtlCol="0" anchor="t"/>
          <a:lstStyle/>
          <a:p>
            <a:pPr marL="0" indent="0" algn="r">
              <a:lnSpc>
                <a:spcPts val="2100"/>
              </a:lnSpc>
              <a:buNone/>
            </a:pPr>
            <a:r>
              <a:rPr lang="en-US" sz="1300" dirty="0">
                <a:latin typeface="Times New Roman" panose="02020603050405020304" pitchFamily="18" charset="0"/>
                <a:ea typeface="Nobile" pitchFamily="34" charset="-122"/>
                <a:cs typeface="Times New Roman" panose="02020603050405020304" pitchFamily="18" charset="0"/>
              </a:rPr>
              <a:t>Identifying limitations of the current system.</a:t>
            </a:r>
            <a:endParaRPr lang="en-US" sz="1300" dirty="0">
              <a:latin typeface="Times New Roman" panose="02020603050405020304" pitchFamily="18" charset="0"/>
              <a:cs typeface="Times New Roman" panose="02020603050405020304" pitchFamily="18" charset="0"/>
            </a:endParaRPr>
          </a:p>
        </p:txBody>
      </p:sp>
      <p:sp>
        <p:nvSpPr>
          <p:cNvPr id="20" name="Shape 18"/>
          <p:cNvSpPr/>
          <p:nvPr/>
        </p:nvSpPr>
        <p:spPr>
          <a:xfrm>
            <a:off x="7481887" y="4512231"/>
            <a:ext cx="589717" cy="22860"/>
          </a:xfrm>
          <a:prstGeom prst="roundRect">
            <a:avLst>
              <a:gd name="adj" fmla="val 663352"/>
            </a:avLst>
          </a:prstGeom>
          <a:solidFill>
            <a:srgbClr val="CED9CE"/>
          </a:solidFill>
          <a:ln/>
        </p:spPr>
      </p:sp>
      <p:sp>
        <p:nvSpPr>
          <p:cNvPr id="21" name="Shape 19"/>
          <p:cNvSpPr/>
          <p:nvPr/>
        </p:nvSpPr>
        <p:spPr>
          <a:xfrm>
            <a:off x="7125653" y="4334113"/>
            <a:ext cx="379095" cy="379095"/>
          </a:xfrm>
          <a:prstGeom prst="roundRect">
            <a:avLst>
              <a:gd name="adj" fmla="val 40001"/>
            </a:avLst>
          </a:prstGeom>
          <a:solidFill>
            <a:srgbClr val="E8F3E8"/>
          </a:solidFill>
          <a:ln/>
        </p:spPr>
      </p:sp>
      <p:sp>
        <p:nvSpPr>
          <p:cNvPr id="22" name="Text 20"/>
          <p:cNvSpPr/>
          <p:nvPr/>
        </p:nvSpPr>
        <p:spPr>
          <a:xfrm>
            <a:off x="7229356" y="4397216"/>
            <a:ext cx="171688" cy="252770"/>
          </a:xfrm>
          <a:prstGeom prst="rect">
            <a:avLst/>
          </a:prstGeom>
          <a:noFill/>
          <a:ln/>
        </p:spPr>
        <p:txBody>
          <a:bodyPr wrap="none" lIns="0" tIns="0" rIns="0" bIns="0" rtlCol="0" anchor="t"/>
          <a:lstStyle/>
          <a:p>
            <a:pPr marL="0" indent="0" algn="ctr">
              <a:lnSpc>
                <a:spcPts val="1950"/>
              </a:lnSpc>
              <a:buNone/>
            </a:pPr>
            <a:r>
              <a:rPr lang="en-US" sz="1950" b="1" dirty="0">
                <a:latin typeface="Times New Roman" panose="02020603050405020304" pitchFamily="18" charset="0"/>
                <a:ea typeface="Fraunces" pitchFamily="34" charset="-122"/>
                <a:cs typeface="Times New Roman" panose="02020603050405020304" pitchFamily="18" charset="0"/>
              </a:rPr>
              <a:t>4</a:t>
            </a:r>
            <a:endParaRPr lang="en-US" sz="1950" dirty="0">
              <a:latin typeface="Times New Roman" panose="02020603050405020304" pitchFamily="18" charset="0"/>
              <a:cs typeface="Times New Roman" panose="02020603050405020304" pitchFamily="18" charset="0"/>
            </a:endParaRPr>
          </a:p>
        </p:txBody>
      </p:sp>
      <p:sp>
        <p:nvSpPr>
          <p:cNvPr id="23" name="Text 21"/>
          <p:cNvSpPr/>
          <p:nvPr/>
        </p:nvSpPr>
        <p:spPr>
          <a:xfrm>
            <a:off x="8241863" y="4313039"/>
            <a:ext cx="3146227" cy="263247"/>
          </a:xfrm>
          <a:prstGeom prst="rect">
            <a:avLst/>
          </a:prstGeom>
          <a:noFill/>
          <a:ln/>
        </p:spPr>
        <p:txBody>
          <a:bodyPr wrap="none" lIns="0" tIns="0" rIns="0" bIns="0" rtlCol="0" anchor="t"/>
          <a:lstStyle/>
          <a:p>
            <a:pPr marL="0" indent="0" algn="l">
              <a:lnSpc>
                <a:spcPts val="2050"/>
              </a:lnSpc>
              <a:buNone/>
            </a:pPr>
            <a:r>
              <a:rPr lang="en-US" sz="1650" b="1" dirty="0">
                <a:latin typeface="Times New Roman" panose="02020603050405020304" pitchFamily="18" charset="0"/>
                <a:ea typeface="Fraunces" pitchFamily="34" charset="-122"/>
                <a:cs typeface="Times New Roman" panose="02020603050405020304" pitchFamily="18" charset="0"/>
              </a:rPr>
              <a:t>Proposed System Advantages</a:t>
            </a:r>
            <a:endParaRPr lang="en-US" sz="1650" dirty="0">
              <a:latin typeface="Times New Roman" panose="02020603050405020304" pitchFamily="18" charset="0"/>
              <a:cs typeface="Times New Roman" panose="02020603050405020304" pitchFamily="18" charset="0"/>
            </a:endParaRPr>
          </a:p>
        </p:txBody>
      </p:sp>
      <p:sp>
        <p:nvSpPr>
          <p:cNvPr id="24" name="Text 22"/>
          <p:cNvSpPr/>
          <p:nvPr/>
        </p:nvSpPr>
        <p:spPr>
          <a:xfrm>
            <a:off x="8241863" y="4677370"/>
            <a:ext cx="5798820" cy="269558"/>
          </a:xfrm>
          <a:prstGeom prst="rect">
            <a:avLst/>
          </a:prstGeom>
          <a:noFill/>
          <a:ln/>
        </p:spPr>
        <p:txBody>
          <a:bodyPr wrap="none" lIns="0" tIns="0" rIns="0" bIns="0" rtlCol="0" anchor="t"/>
          <a:lstStyle/>
          <a:p>
            <a:pPr marL="0" indent="0" algn="l">
              <a:lnSpc>
                <a:spcPts val="2100"/>
              </a:lnSpc>
              <a:buNone/>
            </a:pPr>
            <a:r>
              <a:rPr lang="en-US" sz="1300" dirty="0">
                <a:latin typeface="Times New Roman" panose="02020603050405020304" pitchFamily="18" charset="0"/>
                <a:ea typeface="Nobile" pitchFamily="34" charset="-122"/>
                <a:cs typeface="Times New Roman" panose="02020603050405020304" pitchFamily="18" charset="0"/>
              </a:rPr>
              <a:t>Highlighting the benefits of the proposed system.</a:t>
            </a:r>
            <a:endParaRPr lang="en-US" sz="1300" dirty="0">
              <a:latin typeface="Times New Roman" panose="02020603050405020304" pitchFamily="18" charset="0"/>
              <a:cs typeface="Times New Roman" panose="02020603050405020304" pitchFamily="18" charset="0"/>
            </a:endParaRPr>
          </a:p>
        </p:txBody>
      </p:sp>
      <p:sp>
        <p:nvSpPr>
          <p:cNvPr id="25" name="Shape 23"/>
          <p:cNvSpPr/>
          <p:nvPr/>
        </p:nvSpPr>
        <p:spPr>
          <a:xfrm>
            <a:off x="6558796" y="5270421"/>
            <a:ext cx="589717" cy="22860"/>
          </a:xfrm>
          <a:prstGeom prst="roundRect">
            <a:avLst>
              <a:gd name="adj" fmla="val 663352"/>
            </a:avLst>
          </a:prstGeom>
          <a:solidFill>
            <a:srgbClr val="CED9CE"/>
          </a:solidFill>
          <a:ln/>
        </p:spPr>
      </p:sp>
      <p:sp>
        <p:nvSpPr>
          <p:cNvPr id="26" name="Shape 24"/>
          <p:cNvSpPr/>
          <p:nvPr/>
        </p:nvSpPr>
        <p:spPr>
          <a:xfrm>
            <a:off x="7125653" y="5092303"/>
            <a:ext cx="379095" cy="379095"/>
          </a:xfrm>
          <a:prstGeom prst="roundRect">
            <a:avLst>
              <a:gd name="adj" fmla="val 40001"/>
            </a:avLst>
          </a:prstGeom>
          <a:solidFill>
            <a:srgbClr val="E8F3E8"/>
          </a:solidFill>
          <a:ln/>
        </p:spPr>
      </p:sp>
      <p:sp>
        <p:nvSpPr>
          <p:cNvPr id="27" name="Text 25"/>
          <p:cNvSpPr/>
          <p:nvPr/>
        </p:nvSpPr>
        <p:spPr>
          <a:xfrm>
            <a:off x="7236738" y="5155406"/>
            <a:ext cx="156805" cy="252770"/>
          </a:xfrm>
          <a:prstGeom prst="rect">
            <a:avLst/>
          </a:prstGeom>
          <a:noFill/>
          <a:ln/>
        </p:spPr>
        <p:txBody>
          <a:bodyPr wrap="none" lIns="0" tIns="0" rIns="0" bIns="0" rtlCol="0" anchor="t"/>
          <a:lstStyle/>
          <a:p>
            <a:pPr marL="0" indent="0" algn="ctr">
              <a:lnSpc>
                <a:spcPts val="1950"/>
              </a:lnSpc>
              <a:buNone/>
            </a:pPr>
            <a:r>
              <a:rPr lang="en-US" sz="1950" b="1" dirty="0">
                <a:latin typeface="Times New Roman" panose="02020603050405020304" pitchFamily="18" charset="0"/>
                <a:ea typeface="Fraunces" pitchFamily="34" charset="-122"/>
                <a:cs typeface="Times New Roman" panose="02020603050405020304" pitchFamily="18" charset="0"/>
              </a:rPr>
              <a:t>5</a:t>
            </a:r>
            <a:endParaRPr lang="en-US" sz="1950" dirty="0">
              <a:latin typeface="Times New Roman" panose="02020603050405020304" pitchFamily="18" charset="0"/>
              <a:cs typeface="Times New Roman" panose="02020603050405020304" pitchFamily="18" charset="0"/>
            </a:endParaRPr>
          </a:p>
        </p:txBody>
      </p:sp>
      <p:sp>
        <p:nvSpPr>
          <p:cNvPr id="28" name="Text 26"/>
          <p:cNvSpPr/>
          <p:nvPr/>
        </p:nvSpPr>
        <p:spPr>
          <a:xfrm>
            <a:off x="4184928" y="5071229"/>
            <a:ext cx="2203609" cy="263247"/>
          </a:xfrm>
          <a:prstGeom prst="rect">
            <a:avLst/>
          </a:prstGeom>
          <a:noFill/>
          <a:ln/>
        </p:spPr>
        <p:txBody>
          <a:bodyPr wrap="none" lIns="0" tIns="0" rIns="0" bIns="0" rtlCol="0" anchor="t"/>
          <a:lstStyle/>
          <a:p>
            <a:pPr marL="0" indent="0" algn="r">
              <a:lnSpc>
                <a:spcPts val="2050"/>
              </a:lnSpc>
              <a:buNone/>
            </a:pPr>
            <a:r>
              <a:rPr lang="en-US" sz="1650" b="1" dirty="0">
                <a:latin typeface="Times New Roman" panose="02020603050405020304" pitchFamily="18" charset="0"/>
                <a:ea typeface="Fraunces" pitchFamily="34" charset="-122"/>
                <a:cs typeface="Times New Roman" panose="02020603050405020304" pitchFamily="18" charset="0"/>
              </a:rPr>
              <a:t>System Architecture</a:t>
            </a:r>
            <a:endParaRPr lang="en-US" sz="1650" dirty="0">
              <a:latin typeface="Times New Roman" panose="02020603050405020304" pitchFamily="18" charset="0"/>
              <a:cs typeface="Times New Roman" panose="02020603050405020304" pitchFamily="18" charset="0"/>
            </a:endParaRPr>
          </a:p>
        </p:txBody>
      </p:sp>
      <p:sp>
        <p:nvSpPr>
          <p:cNvPr id="29" name="Text 27"/>
          <p:cNvSpPr/>
          <p:nvPr/>
        </p:nvSpPr>
        <p:spPr>
          <a:xfrm>
            <a:off x="589717" y="5435560"/>
            <a:ext cx="5798820" cy="269558"/>
          </a:xfrm>
          <a:prstGeom prst="rect">
            <a:avLst/>
          </a:prstGeom>
          <a:noFill/>
          <a:ln/>
        </p:spPr>
        <p:txBody>
          <a:bodyPr wrap="none" lIns="0" tIns="0" rIns="0" bIns="0" rtlCol="0" anchor="t"/>
          <a:lstStyle/>
          <a:p>
            <a:pPr marL="0" indent="0" algn="r">
              <a:lnSpc>
                <a:spcPts val="2100"/>
              </a:lnSpc>
              <a:buNone/>
            </a:pPr>
            <a:r>
              <a:rPr lang="en-US" sz="1300" dirty="0">
                <a:latin typeface="Times New Roman" panose="02020603050405020304" pitchFamily="18" charset="0"/>
                <a:ea typeface="Nobile" pitchFamily="34" charset="-122"/>
                <a:cs typeface="Times New Roman" panose="02020603050405020304" pitchFamily="18" charset="0"/>
              </a:rPr>
              <a:t>Explaining the technical design and components.</a:t>
            </a:r>
            <a:endParaRPr lang="en-US" sz="1300" dirty="0">
              <a:latin typeface="Times New Roman" panose="02020603050405020304" pitchFamily="18" charset="0"/>
              <a:cs typeface="Times New Roman" panose="02020603050405020304" pitchFamily="18" charset="0"/>
            </a:endParaRPr>
          </a:p>
        </p:txBody>
      </p:sp>
      <p:sp>
        <p:nvSpPr>
          <p:cNvPr id="30" name="Shape 28"/>
          <p:cNvSpPr/>
          <p:nvPr/>
        </p:nvSpPr>
        <p:spPr>
          <a:xfrm>
            <a:off x="7481887" y="6028611"/>
            <a:ext cx="589717" cy="22860"/>
          </a:xfrm>
          <a:prstGeom prst="roundRect">
            <a:avLst>
              <a:gd name="adj" fmla="val 663352"/>
            </a:avLst>
          </a:prstGeom>
          <a:solidFill>
            <a:srgbClr val="CED9CE"/>
          </a:solidFill>
          <a:ln/>
        </p:spPr>
      </p:sp>
      <p:sp>
        <p:nvSpPr>
          <p:cNvPr id="31" name="Shape 29"/>
          <p:cNvSpPr/>
          <p:nvPr/>
        </p:nvSpPr>
        <p:spPr>
          <a:xfrm>
            <a:off x="7125653" y="5850493"/>
            <a:ext cx="379095" cy="379095"/>
          </a:xfrm>
          <a:prstGeom prst="roundRect">
            <a:avLst>
              <a:gd name="adj" fmla="val 40001"/>
            </a:avLst>
          </a:prstGeom>
          <a:solidFill>
            <a:srgbClr val="E8F3E8"/>
          </a:solidFill>
          <a:ln/>
        </p:spPr>
      </p:sp>
      <p:sp>
        <p:nvSpPr>
          <p:cNvPr id="32" name="Text 30"/>
          <p:cNvSpPr/>
          <p:nvPr/>
        </p:nvSpPr>
        <p:spPr>
          <a:xfrm>
            <a:off x="7231856" y="5913596"/>
            <a:ext cx="166568" cy="252770"/>
          </a:xfrm>
          <a:prstGeom prst="rect">
            <a:avLst/>
          </a:prstGeom>
          <a:noFill/>
          <a:ln/>
        </p:spPr>
        <p:txBody>
          <a:bodyPr wrap="none" lIns="0" tIns="0" rIns="0" bIns="0" rtlCol="0" anchor="t"/>
          <a:lstStyle/>
          <a:p>
            <a:pPr marL="0" indent="0" algn="ctr">
              <a:lnSpc>
                <a:spcPts val="1950"/>
              </a:lnSpc>
              <a:buNone/>
            </a:pPr>
            <a:r>
              <a:rPr lang="en-US" sz="1950" b="1" dirty="0">
                <a:latin typeface="Times New Roman" panose="02020603050405020304" pitchFamily="18" charset="0"/>
                <a:ea typeface="Fraunces" pitchFamily="34" charset="-122"/>
                <a:cs typeface="Times New Roman" panose="02020603050405020304" pitchFamily="18" charset="0"/>
              </a:rPr>
              <a:t>6</a:t>
            </a:r>
            <a:endParaRPr lang="en-US" sz="1950" dirty="0">
              <a:latin typeface="Times New Roman" panose="02020603050405020304" pitchFamily="18" charset="0"/>
              <a:cs typeface="Times New Roman" panose="02020603050405020304" pitchFamily="18" charset="0"/>
            </a:endParaRPr>
          </a:p>
        </p:txBody>
      </p:sp>
      <p:sp>
        <p:nvSpPr>
          <p:cNvPr id="33" name="Text 31"/>
          <p:cNvSpPr/>
          <p:nvPr/>
        </p:nvSpPr>
        <p:spPr>
          <a:xfrm>
            <a:off x="8241863" y="5829419"/>
            <a:ext cx="2106573" cy="263247"/>
          </a:xfrm>
          <a:prstGeom prst="rect">
            <a:avLst/>
          </a:prstGeom>
          <a:noFill/>
          <a:ln/>
        </p:spPr>
        <p:txBody>
          <a:bodyPr wrap="none" lIns="0" tIns="0" rIns="0" bIns="0" rtlCol="0" anchor="t"/>
          <a:lstStyle/>
          <a:p>
            <a:pPr marL="0" indent="0" algn="l">
              <a:lnSpc>
                <a:spcPts val="2050"/>
              </a:lnSpc>
              <a:buNone/>
            </a:pPr>
            <a:r>
              <a:rPr lang="en-US" sz="1650" b="1" dirty="0">
                <a:latin typeface="Times New Roman" panose="02020603050405020304" pitchFamily="18" charset="0"/>
                <a:ea typeface="Fraunces" pitchFamily="34" charset="-122"/>
                <a:cs typeface="Times New Roman" panose="02020603050405020304" pitchFamily="18" charset="0"/>
              </a:rPr>
              <a:t>Module Description</a:t>
            </a:r>
            <a:endParaRPr lang="en-US" sz="1650" dirty="0">
              <a:latin typeface="Times New Roman" panose="02020603050405020304" pitchFamily="18" charset="0"/>
              <a:cs typeface="Times New Roman" panose="02020603050405020304" pitchFamily="18" charset="0"/>
            </a:endParaRPr>
          </a:p>
        </p:txBody>
      </p:sp>
      <p:sp>
        <p:nvSpPr>
          <p:cNvPr id="34" name="Text 32"/>
          <p:cNvSpPr/>
          <p:nvPr/>
        </p:nvSpPr>
        <p:spPr>
          <a:xfrm>
            <a:off x="8241863" y="6193750"/>
            <a:ext cx="5798820" cy="269558"/>
          </a:xfrm>
          <a:prstGeom prst="rect">
            <a:avLst/>
          </a:prstGeom>
          <a:noFill/>
          <a:ln/>
        </p:spPr>
        <p:txBody>
          <a:bodyPr wrap="none" lIns="0" tIns="0" rIns="0" bIns="0" rtlCol="0" anchor="t"/>
          <a:lstStyle/>
          <a:p>
            <a:pPr marL="0" indent="0" algn="l">
              <a:lnSpc>
                <a:spcPts val="2100"/>
              </a:lnSpc>
              <a:buNone/>
            </a:pPr>
            <a:r>
              <a:rPr lang="en-US" sz="1300" dirty="0">
                <a:latin typeface="Times New Roman" panose="02020603050405020304" pitchFamily="18" charset="0"/>
                <a:ea typeface="Nobile" pitchFamily="34" charset="-122"/>
                <a:cs typeface="Times New Roman" panose="02020603050405020304" pitchFamily="18" charset="0"/>
              </a:rPr>
              <a:t>Detailed overview of each system module.</a:t>
            </a:r>
            <a:endParaRPr lang="en-US" sz="1300" dirty="0">
              <a:latin typeface="Times New Roman" panose="02020603050405020304" pitchFamily="18" charset="0"/>
              <a:cs typeface="Times New Roman" panose="02020603050405020304" pitchFamily="18" charset="0"/>
            </a:endParaRPr>
          </a:p>
        </p:txBody>
      </p:sp>
      <p:sp>
        <p:nvSpPr>
          <p:cNvPr id="35" name="Shape 33"/>
          <p:cNvSpPr/>
          <p:nvPr/>
        </p:nvSpPr>
        <p:spPr>
          <a:xfrm>
            <a:off x="6558796" y="6786801"/>
            <a:ext cx="589717" cy="22860"/>
          </a:xfrm>
          <a:prstGeom prst="roundRect">
            <a:avLst>
              <a:gd name="adj" fmla="val 663352"/>
            </a:avLst>
          </a:prstGeom>
          <a:solidFill>
            <a:srgbClr val="CED9CE"/>
          </a:solidFill>
          <a:ln/>
        </p:spPr>
      </p:sp>
      <p:sp>
        <p:nvSpPr>
          <p:cNvPr id="36" name="Shape 34"/>
          <p:cNvSpPr/>
          <p:nvPr/>
        </p:nvSpPr>
        <p:spPr>
          <a:xfrm>
            <a:off x="7125653" y="6608683"/>
            <a:ext cx="379095" cy="379095"/>
          </a:xfrm>
          <a:prstGeom prst="roundRect">
            <a:avLst>
              <a:gd name="adj" fmla="val 40001"/>
            </a:avLst>
          </a:prstGeom>
          <a:solidFill>
            <a:srgbClr val="E8F3E8"/>
          </a:solidFill>
          <a:ln/>
        </p:spPr>
      </p:sp>
      <p:sp>
        <p:nvSpPr>
          <p:cNvPr id="37" name="Text 35"/>
          <p:cNvSpPr/>
          <p:nvPr/>
        </p:nvSpPr>
        <p:spPr>
          <a:xfrm>
            <a:off x="7244358" y="6671786"/>
            <a:ext cx="141684" cy="252770"/>
          </a:xfrm>
          <a:prstGeom prst="rect">
            <a:avLst/>
          </a:prstGeom>
          <a:noFill/>
          <a:ln/>
        </p:spPr>
        <p:txBody>
          <a:bodyPr wrap="none" lIns="0" tIns="0" rIns="0" bIns="0" rtlCol="0" anchor="t"/>
          <a:lstStyle/>
          <a:p>
            <a:pPr marL="0" indent="0" algn="ctr">
              <a:lnSpc>
                <a:spcPts val="1950"/>
              </a:lnSpc>
              <a:buNone/>
            </a:pPr>
            <a:r>
              <a:rPr lang="en-US" sz="1950" b="1" dirty="0">
                <a:latin typeface="Times New Roman" panose="02020603050405020304" pitchFamily="18" charset="0"/>
                <a:ea typeface="Fraunces" pitchFamily="34" charset="-122"/>
                <a:cs typeface="Times New Roman" panose="02020603050405020304" pitchFamily="18" charset="0"/>
              </a:rPr>
              <a:t>7</a:t>
            </a:r>
            <a:endParaRPr lang="en-US" sz="1950" dirty="0">
              <a:latin typeface="Times New Roman" panose="02020603050405020304" pitchFamily="18" charset="0"/>
              <a:cs typeface="Times New Roman" panose="02020603050405020304" pitchFamily="18" charset="0"/>
            </a:endParaRPr>
          </a:p>
        </p:txBody>
      </p:sp>
      <p:sp>
        <p:nvSpPr>
          <p:cNvPr id="38" name="Text 36"/>
          <p:cNvSpPr/>
          <p:nvPr/>
        </p:nvSpPr>
        <p:spPr>
          <a:xfrm>
            <a:off x="2446853" y="6587609"/>
            <a:ext cx="3941683" cy="263247"/>
          </a:xfrm>
          <a:prstGeom prst="rect">
            <a:avLst/>
          </a:prstGeom>
          <a:noFill/>
          <a:ln/>
        </p:spPr>
        <p:txBody>
          <a:bodyPr wrap="none" lIns="0" tIns="0" rIns="0" bIns="0" rtlCol="0" anchor="t"/>
          <a:lstStyle/>
          <a:p>
            <a:pPr marL="0" indent="0" algn="r">
              <a:lnSpc>
                <a:spcPts val="2050"/>
              </a:lnSpc>
              <a:buNone/>
            </a:pPr>
            <a:r>
              <a:rPr lang="en-US" sz="1650" b="1" dirty="0">
                <a:latin typeface="Times New Roman" panose="02020603050405020304" pitchFamily="18" charset="0"/>
                <a:ea typeface="Fraunces" pitchFamily="34" charset="-122"/>
                <a:cs typeface="Times New Roman" panose="02020603050405020304" pitchFamily="18" charset="0"/>
              </a:rPr>
              <a:t>Conclusion and Future Enhancement</a:t>
            </a:r>
            <a:endParaRPr lang="en-US" sz="1650" dirty="0">
              <a:latin typeface="Times New Roman" panose="02020603050405020304" pitchFamily="18" charset="0"/>
              <a:cs typeface="Times New Roman" panose="02020603050405020304" pitchFamily="18" charset="0"/>
            </a:endParaRPr>
          </a:p>
        </p:txBody>
      </p:sp>
      <p:sp>
        <p:nvSpPr>
          <p:cNvPr id="39" name="Text 37"/>
          <p:cNvSpPr/>
          <p:nvPr/>
        </p:nvSpPr>
        <p:spPr>
          <a:xfrm>
            <a:off x="589717" y="6951940"/>
            <a:ext cx="5798820" cy="269558"/>
          </a:xfrm>
          <a:prstGeom prst="rect">
            <a:avLst/>
          </a:prstGeom>
          <a:noFill/>
          <a:ln/>
        </p:spPr>
        <p:txBody>
          <a:bodyPr wrap="none" lIns="0" tIns="0" rIns="0" bIns="0" rtlCol="0" anchor="t"/>
          <a:lstStyle/>
          <a:p>
            <a:pPr marL="0" indent="0" algn="r">
              <a:lnSpc>
                <a:spcPts val="2100"/>
              </a:lnSpc>
              <a:buNone/>
            </a:pPr>
            <a:r>
              <a:rPr lang="en-US" sz="1300" dirty="0">
                <a:latin typeface="Times New Roman" panose="02020603050405020304" pitchFamily="18" charset="0"/>
                <a:ea typeface="Nobile" pitchFamily="34" charset="-122"/>
                <a:cs typeface="Times New Roman" panose="02020603050405020304" pitchFamily="18" charset="0"/>
              </a:rPr>
              <a:t>Summarizing the presentation and outlining future development plans.</a:t>
            </a:r>
            <a:endParaRPr lang="en-US" sz="1300" dirty="0">
              <a:latin typeface="Times New Roman" panose="02020603050405020304" pitchFamily="18" charset="0"/>
              <a:cs typeface="Times New Roman" panose="02020603050405020304" pitchFamily="18" charset="0"/>
            </a:endParaRPr>
          </a:p>
        </p:txBody>
      </p:sp>
      <p:pic>
        <p:nvPicPr>
          <p:cNvPr id="40" name="Picture 39">
            <a:extLst>
              <a:ext uri="{FF2B5EF4-FFF2-40B4-BE49-F238E27FC236}">
                <a16:creationId xmlns:a16="http://schemas.microsoft.com/office/drawing/2014/main" id="{9F5FEB79-C81C-16A7-EB32-666FE6CB6494}"/>
              </a:ext>
            </a:extLst>
          </p:cNvPr>
          <p:cNvPicPr>
            <a:picLocks noChangeAspect="1"/>
          </p:cNvPicPr>
          <p:nvPr/>
        </p:nvPicPr>
        <p:blipFill>
          <a:blip r:embed="rId3"/>
          <a:stretch>
            <a:fillRect/>
          </a:stretch>
        </p:blipFill>
        <p:spPr>
          <a:xfrm flipV="1">
            <a:off x="12739355" y="7734254"/>
            <a:ext cx="1891045" cy="495343"/>
          </a:xfrm>
          <a:prstGeom prst="rect">
            <a:avLst/>
          </a:prstGeom>
        </p:spPr>
      </p:pic>
      <p:pic>
        <p:nvPicPr>
          <p:cNvPr id="41" name="Picture 40">
            <a:extLst>
              <a:ext uri="{FF2B5EF4-FFF2-40B4-BE49-F238E27FC236}">
                <a16:creationId xmlns:a16="http://schemas.microsoft.com/office/drawing/2014/main" id="{F130B21D-29C5-05F7-57BE-D0E688F351CE}"/>
              </a:ext>
            </a:extLst>
          </p:cNvPr>
          <p:cNvPicPr>
            <a:picLocks noChangeAspect="1"/>
          </p:cNvPicPr>
          <p:nvPr/>
        </p:nvPicPr>
        <p:blipFill>
          <a:blip r:embed="rId3"/>
          <a:stretch>
            <a:fillRect/>
          </a:stretch>
        </p:blipFill>
        <p:spPr>
          <a:xfrm flipV="1">
            <a:off x="12490311" y="7710130"/>
            <a:ext cx="1891045" cy="495343"/>
          </a:xfrm>
          <a:prstGeom prst="rect">
            <a:avLst/>
          </a:prstGeom>
        </p:spPr>
      </p:pic>
      <p:pic>
        <p:nvPicPr>
          <p:cNvPr id="42" name="Picture 41">
            <a:extLst>
              <a:ext uri="{FF2B5EF4-FFF2-40B4-BE49-F238E27FC236}">
                <a16:creationId xmlns:a16="http://schemas.microsoft.com/office/drawing/2014/main" id="{D520A73A-111E-E20A-9F32-D52BF93FC6B6}"/>
              </a:ext>
            </a:extLst>
          </p:cNvPr>
          <p:cNvPicPr>
            <a:picLocks noChangeAspect="1"/>
          </p:cNvPicPr>
          <p:nvPr/>
        </p:nvPicPr>
        <p:blipFill>
          <a:blip r:embed="rId3"/>
          <a:stretch>
            <a:fillRect/>
          </a:stretch>
        </p:blipFill>
        <p:spPr>
          <a:xfrm flipV="1">
            <a:off x="12739355" y="7686006"/>
            <a:ext cx="1891045" cy="49534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82320" y="869871"/>
            <a:ext cx="6280666" cy="621506"/>
          </a:xfrm>
          <a:prstGeom prst="rect">
            <a:avLst/>
          </a:prstGeom>
          <a:noFill/>
          <a:ln/>
        </p:spPr>
        <p:txBody>
          <a:bodyPr wrap="none" lIns="0" tIns="0" rIns="0" bIns="0" rtlCol="0" anchor="t"/>
          <a:lstStyle/>
          <a:p>
            <a:pPr marL="0" indent="0">
              <a:lnSpc>
                <a:spcPts val="4850"/>
              </a:lnSpc>
              <a:buNone/>
            </a:pPr>
            <a:r>
              <a:rPr lang="en-US" sz="3900" b="1" dirty="0">
                <a:solidFill>
                  <a:schemeClr val="tx1">
                    <a:lumMod val="95000"/>
                    <a:lumOff val="5000"/>
                  </a:schemeClr>
                </a:solidFill>
                <a:latin typeface="Agency FB" panose="020B0503020202020204" pitchFamily="34" charset="0"/>
                <a:ea typeface="Fraunces" pitchFamily="34" charset="-122"/>
                <a:cs typeface="Times New Roman" panose="02020603050405020304" pitchFamily="18" charset="0"/>
              </a:rPr>
              <a:t>Objective of Your Project</a:t>
            </a:r>
            <a:endParaRPr lang="en-US" sz="3900" dirty="0">
              <a:solidFill>
                <a:schemeClr val="tx1">
                  <a:lumMod val="95000"/>
                  <a:lumOff val="5000"/>
                </a:schemeClr>
              </a:solidFill>
              <a:latin typeface="Agency FB" panose="020B0503020202020204" pitchFamily="34" charset="0"/>
              <a:cs typeface="Times New Roman" panose="02020603050405020304" pitchFamily="18" charset="0"/>
            </a:endParaRPr>
          </a:p>
        </p:txBody>
      </p:sp>
      <p:sp>
        <p:nvSpPr>
          <p:cNvPr id="4" name="Text 1"/>
          <p:cNvSpPr/>
          <p:nvPr/>
        </p:nvSpPr>
        <p:spPr>
          <a:xfrm>
            <a:off x="6182320" y="1789628"/>
            <a:ext cx="7752159" cy="1272540"/>
          </a:xfrm>
          <a:prstGeom prst="rect">
            <a:avLst/>
          </a:prstGeom>
          <a:noFill/>
          <a:ln/>
        </p:spPr>
        <p:txBody>
          <a:bodyPr wrap="square" lIns="0" tIns="0" rIns="0" bIns="0" rtlCol="0" anchor="t"/>
          <a:lstStyle/>
          <a:p>
            <a:pPr marL="0" indent="0">
              <a:lnSpc>
                <a:spcPts val="2500"/>
              </a:lnSpc>
              <a:buNone/>
            </a:pPr>
            <a:r>
              <a:rPr lang="en-US" sz="1550" dirty="0">
                <a:solidFill>
                  <a:schemeClr val="tx1">
                    <a:lumMod val="95000"/>
                    <a:lumOff val="5000"/>
                  </a:schemeClr>
                </a:solidFill>
                <a:latin typeface="Times New Roman" panose="02020603050405020304" pitchFamily="18" charset="0"/>
                <a:ea typeface="Nobile" pitchFamily="34" charset="-122"/>
                <a:cs typeface="Times New Roman" panose="02020603050405020304" pitchFamily="18" charset="0"/>
              </a:rPr>
              <a:t>The project aims to develop an online movie ticket booking system that provides users with a convenient, efficient, and secure way to purchase tickets for movies. The system should enhance the user experience, streamline the booking process, and provide real-time information about movie availability and showtimes.</a:t>
            </a:r>
            <a:endParaRPr lang="en-US" sz="155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5" name="Shape 2"/>
          <p:cNvSpPr/>
          <p:nvPr/>
        </p:nvSpPr>
        <p:spPr>
          <a:xfrm>
            <a:off x="6182320" y="3285887"/>
            <a:ext cx="3776662" cy="2092881"/>
          </a:xfrm>
          <a:prstGeom prst="roundRect">
            <a:avLst>
              <a:gd name="adj" fmla="val 8552"/>
            </a:avLst>
          </a:prstGeom>
          <a:solidFill>
            <a:srgbClr val="E8F3E8"/>
          </a:solidFill>
          <a:ln/>
        </p:spPr>
      </p:sp>
      <p:sp>
        <p:nvSpPr>
          <p:cNvPr id="6" name="Text 3"/>
          <p:cNvSpPr/>
          <p:nvPr/>
        </p:nvSpPr>
        <p:spPr>
          <a:xfrm>
            <a:off x="6381155" y="3484721"/>
            <a:ext cx="3183255" cy="310753"/>
          </a:xfrm>
          <a:prstGeom prst="rect">
            <a:avLst/>
          </a:prstGeom>
          <a:noFill/>
          <a:ln/>
        </p:spPr>
        <p:txBody>
          <a:bodyPr wrap="none" lIns="0" tIns="0" rIns="0" bIns="0" rtlCol="0" anchor="t"/>
          <a:lstStyle/>
          <a:p>
            <a:pPr marL="0" indent="0">
              <a:lnSpc>
                <a:spcPts val="2400"/>
              </a:lnSpc>
              <a:buNone/>
            </a:pPr>
            <a:r>
              <a:rPr lang="en-US" sz="1950" b="1" dirty="0">
                <a:solidFill>
                  <a:schemeClr val="tx1">
                    <a:lumMod val="95000"/>
                    <a:lumOff val="5000"/>
                  </a:schemeClr>
                </a:solidFill>
                <a:latin typeface="Times New Roman" panose="02020603050405020304" pitchFamily="18" charset="0"/>
                <a:ea typeface="Fraunces" pitchFamily="34" charset="-122"/>
                <a:cs typeface="Times New Roman" panose="02020603050405020304" pitchFamily="18" charset="0"/>
              </a:rPr>
              <a:t>Enhance User Experience</a:t>
            </a:r>
            <a:endParaRPr lang="en-US" sz="195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7" name="Text 4"/>
          <p:cNvSpPr/>
          <p:nvPr/>
        </p:nvSpPr>
        <p:spPr>
          <a:xfrm>
            <a:off x="6381155" y="3914775"/>
            <a:ext cx="3378994" cy="954405"/>
          </a:xfrm>
          <a:prstGeom prst="rect">
            <a:avLst/>
          </a:prstGeom>
          <a:noFill/>
          <a:ln/>
        </p:spPr>
        <p:txBody>
          <a:bodyPr wrap="square" lIns="0" tIns="0" rIns="0" bIns="0" rtlCol="0" anchor="t"/>
          <a:lstStyle/>
          <a:p>
            <a:pPr marL="0" indent="0">
              <a:lnSpc>
                <a:spcPts val="2500"/>
              </a:lnSpc>
              <a:buNone/>
            </a:pPr>
            <a:r>
              <a:rPr lang="en-US" sz="1550" dirty="0">
                <a:solidFill>
                  <a:schemeClr val="tx1">
                    <a:lumMod val="95000"/>
                    <a:lumOff val="5000"/>
                  </a:schemeClr>
                </a:solidFill>
                <a:latin typeface="Times New Roman" panose="02020603050405020304" pitchFamily="18" charset="0"/>
                <a:ea typeface="Nobile" pitchFamily="34" charset="-122"/>
                <a:cs typeface="Times New Roman" panose="02020603050405020304" pitchFamily="18" charset="0"/>
              </a:rPr>
              <a:t>Provide a user-friendly and intuitive interface for easy navigation.</a:t>
            </a:r>
            <a:endParaRPr lang="en-US" sz="155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8" name="Shape 5"/>
          <p:cNvSpPr/>
          <p:nvPr/>
        </p:nvSpPr>
        <p:spPr>
          <a:xfrm>
            <a:off x="10157817" y="3285887"/>
            <a:ext cx="3776662" cy="2092881"/>
          </a:xfrm>
          <a:prstGeom prst="roundRect">
            <a:avLst>
              <a:gd name="adj" fmla="val 8552"/>
            </a:avLst>
          </a:prstGeom>
          <a:solidFill>
            <a:srgbClr val="E8F3E8"/>
          </a:solidFill>
          <a:ln/>
        </p:spPr>
      </p:sp>
      <p:sp>
        <p:nvSpPr>
          <p:cNvPr id="9" name="Text 6"/>
          <p:cNvSpPr/>
          <p:nvPr/>
        </p:nvSpPr>
        <p:spPr>
          <a:xfrm>
            <a:off x="10356652" y="3484721"/>
            <a:ext cx="3378994" cy="621506"/>
          </a:xfrm>
          <a:prstGeom prst="rect">
            <a:avLst/>
          </a:prstGeom>
          <a:noFill/>
          <a:ln/>
        </p:spPr>
        <p:txBody>
          <a:bodyPr wrap="square" lIns="0" tIns="0" rIns="0" bIns="0" rtlCol="0" anchor="t"/>
          <a:lstStyle/>
          <a:p>
            <a:pPr marL="0" indent="0">
              <a:lnSpc>
                <a:spcPts val="2400"/>
              </a:lnSpc>
              <a:buNone/>
            </a:pPr>
            <a:r>
              <a:rPr lang="en-US" sz="1950" b="1" dirty="0">
                <a:solidFill>
                  <a:schemeClr val="tx1">
                    <a:lumMod val="95000"/>
                    <a:lumOff val="5000"/>
                  </a:schemeClr>
                </a:solidFill>
                <a:latin typeface="Times New Roman" panose="02020603050405020304" pitchFamily="18" charset="0"/>
                <a:ea typeface="Fraunces" pitchFamily="34" charset="-122"/>
                <a:cs typeface="Times New Roman" panose="02020603050405020304" pitchFamily="18" charset="0"/>
              </a:rPr>
              <a:t>Streamline Booking Process</a:t>
            </a:r>
            <a:endParaRPr lang="en-US" sz="195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0" name="Text 7"/>
          <p:cNvSpPr/>
          <p:nvPr/>
        </p:nvSpPr>
        <p:spPr>
          <a:xfrm>
            <a:off x="10356652" y="4225528"/>
            <a:ext cx="3378994" cy="954405"/>
          </a:xfrm>
          <a:prstGeom prst="rect">
            <a:avLst/>
          </a:prstGeom>
          <a:noFill/>
          <a:ln/>
        </p:spPr>
        <p:txBody>
          <a:bodyPr wrap="square" lIns="0" tIns="0" rIns="0" bIns="0" rtlCol="0" anchor="t"/>
          <a:lstStyle/>
          <a:p>
            <a:pPr marL="0" indent="0">
              <a:lnSpc>
                <a:spcPts val="2500"/>
              </a:lnSpc>
              <a:buNone/>
            </a:pPr>
            <a:r>
              <a:rPr lang="en-US" sz="1550" dirty="0">
                <a:solidFill>
                  <a:schemeClr val="tx1">
                    <a:lumMod val="95000"/>
                    <a:lumOff val="5000"/>
                  </a:schemeClr>
                </a:solidFill>
                <a:latin typeface="Times New Roman" panose="02020603050405020304" pitchFamily="18" charset="0"/>
                <a:ea typeface="Nobile" pitchFamily="34" charset="-122"/>
                <a:cs typeface="Times New Roman" panose="02020603050405020304" pitchFamily="18" charset="0"/>
              </a:rPr>
              <a:t>Simplify the ticket purchasing process by eliminating the need for physical queues.</a:t>
            </a:r>
            <a:endParaRPr lang="en-US" sz="155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1" name="Shape 8"/>
          <p:cNvSpPr/>
          <p:nvPr/>
        </p:nvSpPr>
        <p:spPr>
          <a:xfrm>
            <a:off x="6182320" y="5577602"/>
            <a:ext cx="3776662" cy="1782128"/>
          </a:xfrm>
          <a:prstGeom prst="roundRect">
            <a:avLst>
              <a:gd name="adj" fmla="val 10043"/>
            </a:avLst>
          </a:prstGeom>
          <a:solidFill>
            <a:srgbClr val="E8F3E8"/>
          </a:solidFill>
          <a:ln/>
        </p:spPr>
      </p:sp>
      <p:sp>
        <p:nvSpPr>
          <p:cNvPr id="12" name="Text 9"/>
          <p:cNvSpPr/>
          <p:nvPr/>
        </p:nvSpPr>
        <p:spPr>
          <a:xfrm>
            <a:off x="6381155" y="5776436"/>
            <a:ext cx="2937748" cy="310753"/>
          </a:xfrm>
          <a:prstGeom prst="rect">
            <a:avLst/>
          </a:prstGeom>
          <a:noFill/>
          <a:ln/>
        </p:spPr>
        <p:txBody>
          <a:bodyPr wrap="none" lIns="0" tIns="0" rIns="0" bIns="0" rtlCol="0" anchor="t"/>
          <a:lstStyle/>
          <a:p>
            <a:pPr marL="0" indent="0">
              <a:lnSpc>
                <a:spcPts val="2400"/>
              </a:lnSpc>
              <a:buNone/>
            </a:pPr>
            <a:r>
              <a:rPr lang="en-US" sz="1950" b="1" dirty="0">
                <a:solidFill>
                  <a:schemeClr val="tx1">
                    <a:lumMod val="95000"/>
                    <a:lumOff val="5000"/>
                  </a:schemeClr>
                </a:solidFill>
                <a:latin typeface="Times New Roman" panose="02020603050405020304" pitchFamily="18" charset="0"/>
                <a:ea typeface="Fraunces" pitchFamily="34" charset="-122"/>
                <a:cs typeface="Times New Roman" panose="02020603050405020304" pitchFamily="18" charset="0"/>
              </a:rPr>
              <a:t>Real-Time Information</a:t>
            </a:r>
            <a:endParaRPr lang="en-US" sz="195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3" name="Text 10"/>
          <p:cNvSpPr/>
          <p:nvPr/>
        </p:nvSpPr>
        <p:spPr>
          <a:xfrm>
            <a:off x="6381155" y="6206490"/>
            <a:ext cx="3378994" cy="954405"/>
          </a:xfrm>
          <a:prstGeom prst="rect">
            <a:avLst/>
          </a:prstGeom>
          <a:noFill/>
          <a:ln/>
        </p:spPr>
        <p:txBody>
          <a:bodyPr wrap="square" lIns="0" tIns="0" rIns="0" bIns="0" rtlCol="0" anchor="t"/>
          <a:lstStyle/>
          <a:p>
            <a:pPr marL="0" indent="0">
              <a:lnSpc>
                <a:spcPts val="2500"/>
              </a:lnSpc>
              <a:buNone/>
            </a:pPr>
            <a:r>
              <a:rPr lang="en-US" sz="1550" dirty="0">
                <a:solidFill>
                  <a:schemeClr val="tx1">
                    <a:lumMod val="95000"/>
                    <a:lumOff val="5000"/>
                  </a:schemeClr>
                </a:solidFill>
                <a:latin typeface="Times New Roman" panose="02020603050405020304" pitchFamily="18" charset="0"/>
                <a:ea typeface="Nobile" pitchFamily="34" charset="-122"/>
                <a:cs typeface="Times New Roman" panose="02020603050405020304" pitchFamily="18" charset="0"/>
              </a:rPr>
              <a:t>Offer up-to-date information on movie availability, showtimes, and seating arrangements.</a:t>
            </a:r>
            <a:endParaRPr lang="en-US" sz="155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4" name="Shape 11"/>
          <p:cNvSpPr/>
          <p:nvPr/>
        </p:nvSpPr>
        <p:spPr>
          <a:xfrm>
            <a:off x="10157817" y="5577602"/>
            <a:ext cx="3776662" cy="1782128"/>
          </a:xfrm>
          <a:prstGeom prst="roundRect">
            <a:avLst>
              <a:gd name="adj" fmla="val 10043"/>
            </a:avLst>
          </a:prstGeom>
          <a:solidFill>
            <a:srgbClr val="E8F3E8"/>
          </a:solidFill>
          <a:ln/>
        </p:spPr>
      </p:sp>
      <p:sp>
        <p:nvSpPr>
          <p:cNvPr id="15" name="Text 12"/>
          <p:cNvSpPr/>
          <p:nvPr/>
        </p:nvSpPr>
        <p:spPr>
          <a:xfrm>
            <a:off x="10356652" y="5776436"/>
            <a:ext cx="3193733" cy="310753"/>
          </a:xfrm>
          <a:prstGeom prst="rect">
            <a:avLst/>
          </a:prstGeom>
          <a:noFill/>
          <a:ln/>
        </p:spPr>
        <p:txBody>
          <a:bodyPr wrap="none" lIns="0" tIns="0" rIns="0" bIns="0" rtlCol="0" anchor="t"/>
          <a:lstStyle/>
          <a:p>
            <a:pPr marL="0" indent="0">
              <a:lnSpc>
                <a:spcPts val="2400"/>
              </a:lnSpc>
              <a:buNone/>
            </a:pPr>
            <a:r>
              <a:rPr lang="en-US" sz="1950" b="1" dirty="0">
                <a:solidFill>
                  <a:schemeClr val="tx1">
                    <a:lumMod val="95000"/>
                    <a:lumOff val="5000"/>
                  </a:schemeClr>
                </a:solidFill>
                <a:latin typeface="Times New Roman" panose="02020603050405020304" pitchFamily="18" charset="0"/>
                <a:ea typeface="Fraunces" pitchFamily="34" charset="-122"/>
                <a:cs typeface="Times New Roman" panose="02020603050405020304" pitchFamily="18" charset="0"/>
              </a:rPr>
              <a:t>Secure Payment Gateway</a:t>
            </a:r>
            <a:endParaRPr lang="en-US" sz="195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6" name="Text 13"/>
          <p:cNvSpPr/>
          <p:nvPr/>
        </p:nvSpPr>
        <p:spPr>
          <a:xfrm>
            <a:off x="10356652" y="6206490"/>
            <a:ext cx="3378994" cy="636270"/>
          </a:xfrm>
          <a:prstGeom prst="rect">
            <a:avLst/>
          </a:prstGeom>
          <a:noFill/>
          <a:ln/>
        </p:spPr>
        <p:txBody>
          <a:bodyPr wrap="square" lIns="0" tIns="0" rIns="0" bIns="0" rtlCol="0" anchor="t"/>
          <a:lstStyle/>
          <a:p>
            <a:pPr marL="0" indent="0">
              <a:lnSpc>
                <a:spcPts val="2500"/>
              </a:lnSpc>
              <a:buNone/>
            </a:pPr>
            <a:r>
              <a:rPr lang="en-US" sz="1550" dirty="0">
                <a:solidFill>
                  <a:schemeClr val="tx1">
                    <a:lumMod val="95000"/>
                    <a:lumOff val="5000"/>
                  </a:schemeClr>
                </a:solidFill>
                <a:latin typeface="Times New Roman" panose="02020603050405020304" pitchFamily="18" charset="0"/>
                <a:ea typeface="Nobile" pitchFamily="34" charset="-122"/>
                <a:cs typeface="Times New Roman" panose="02020603050405020304" pitchFamily="18" charset="0"/>
              </a:rPr>
              <a:t>Ensure secure and reliable payment processing for user transactions.</a:t>
            </a:r>
            <a:endParaRPr lang="en-US" sz="155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F672BBA1-3129-771C-E131-65B4746D8B4F}"/>
              </a:ext>
            </a:extLst>
          </p:cNvPr>
          <p:cNvPicPr>
            <a:picLocks noChangeAspect="1"/>
          </p:cNvPicPr>
          <p:nvPr/>
        </p:nvPicPr>
        <p:blipFill>
          <a:blip r:embed="rId4"/>
          <a:stretch>
            <a:fillRect/>
          </a:stretch>
        </p:blipFill>
        <p:spPr>
          <a:xfrm flipV="1">
            <a:off x="12739355" y="7734254"/>
            <a:ext cx="1891045" cy="495343"/>
          </a:xfrm>
          <a:prstGeom prst="rect">
            <a:avLst/>
          </a:prstGeom>
        </p:spPr>
      </p:pic>
      <p:pic>
        <p:nvPicPr>
          <p:cNvPr id="18" name="Picture 17">
            <a:extLst>
              <a:ext uri="{FF2B5EF4-FFF2-40B4-BE49-F238E27FC236}">
                <a16:creationId xmlns:a16="http://schemas.microsoft.com/office/drawing/2014/main" id="{829102E1-0DA5-9C2D-D25C-080BDD8B298D}"/>
              </a:ext>
            </a:extLst>
          </p:cNvPr>
          <p:cNvPicPr>
            <a:picLocks noChangeAspect="1"/>
          </p:cNvPicPr>
          <p:nvPr/>
        </p:nvPicPr>
        <p:blipFill>
          <a:blip r:embed="rId4"/>
          <a:stretch>
            <a:fillRect/>
          </a:stretch>
        </p:blipFill>
        <p:spPr>
          <a:xfrm flipV="1">
            <a:off x="12739354" y="7734253"/>
            <a:ext cx="1891045" cy="495343"/>
          </a:xfrm>
          <a:prstGeom prst="rect">
            <a:avLst/>
          </a:prstGeom>
        </p:spPr>
      </p:pic>
      <p:pic>
        <p:nvPicPr>
          <p:cNvPr id="19" name="Picture 18">
            <a:extLst>
              <a:ext uri="{FF2B5EF4-FFF2-40B4-BE49-F238E27FC236}">
                <a16:creationId xmlns:a16="http://schemas.microsoft.com/office/drawing/2014/main" id="{7B372B49-2280-503A-FA09-931439EDAB8F}"/>
              </a:ext>
            </a:extLst>
          </p:cNvPr>
          <p:cNvPicPr>
            <a:picLocks noChangeAspect="1"/>
          </p:cNvPicPr>
          <p:nvPr/>
        </p:nvPicPr>
        <p:blipFill>
          <a:blip r:embed="rId4"/>
          <a:stretch>
            <a:fillRect/>
          </a:stretch>
        </p:blipFill>
        <p:spPr>
          <a:xfrm flipV="1">
            <a:off x="12739353" y="7740946"/>
            <a:ext cx="1891045" cy="49534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927605" y="1186051"/>
            <a:ext cx="10080308" cy="708779"/>
          </a:xfrm>
          <a:prstGeom prst="rect">
            <a:avLst/>
          </a:prstGeom>
          <a:noFill/>
          <a:ln/>
        </p:spPr>
        <p:txBody>
          <a:bodyPr wrap="none" lIns="0" tIns="0" rIns="0" bIns="0" rtlCol="0" anchor="t"/>
          <a:lstStyle/>
          <a:p>
            <a:pPr marL="0" indent="0">
              <a:lnSpc>
                <a:spcPts val="5550"/>
              </a:lnSpc>
              <a:buNone/>
            </a:pPr>
            <a:r>
              <a:rPr lang="en-US" sz="4450" b="1" dirty="0">
                <a:solidFill>
                  <a:schemeClr val="tx1">
                    <a:lumMod val="95000"/>
                    <a:lumOff val="5000"/>
                  </a:schemeClr>
                </a:solidFill>
                <a:latin typeface="Agency FB" panose="020B0503020202020204" pitchFamily="34" charset="0"/>
                <a:ea typeface="Fraunces" pitchFamily="34" charset="-122"/>
                <a:cs typeface="Fraunces" pitchFamily="34" charset="-120"/>
              </a:rPr>
              <a:t>Existing System and Its Drawbacks</a:t>
            </a:r>
            <a:endParaRPr lang="en-US" sz="4450" dirty="0">
              <a:solidFill>
                <a:schemeClr val="tx1">
                  <a:lumMod val="95000"/>
                  <a:lumOff val="5000"/>
                </a:schemeClr>
              </a:solidFill>
              <a:latin typeface="Agency FB" panose="020B0503020202020204" pitchFamily="34" charset="0"/>
            </a:endParaRPr>
          </a:p>
        </p:txBody>
      </p:sp>
      <p:sp>
        <p:nvSpPr>
          <p:cNvPr id="3" name="Text 1"/>
          <p:cNvSpPr/>
          <p:nvPr/>
        </p:nvSpPr>
        <p:spPr>
          <a:xfrm>
            <a:off x="716874" y="2564115"/>
            <a:ext cx="13042821" cy="362903"/>
          </a:xfrm>
          <a:prstGeom prst="rect">
            <a:avLst/>
          </a:prstGeom>
          <a:noFill/>
          <a:ln/>
        </p:spPr>
        <p:txBody>
          <a:bodyPr wrap="none" lIns="0" tIns="0" rIns="0" bIns="0" rtlCol="0" anchor="t"/>
          <a:lstStyle/>
          <a:p>
            <a:pPr marL="0" indent="0">
              <a:lnSpc>
                <a:spcPts val="2850"/>
              </a:lnSpc>
              <a:buNone/>
            </a:pPr>
            <a:r>
              <a:rPr lang="en-US" sz="1750" dirty="0">
                <a:solidFill>
                  <a:schemeClr val="tx1">
                    <a:lumMod val="95000"/>
                    <a:lumOff val="5000"/>
                  </a:schemeClr>
                </a:solidFill>
                <a:latin typeface="Times New Roman" panose="02020603050405020304" pitchFamily="18" charset="0"/>
                <a:ea typeface="Nobile" pitchFamily="34" charset="-122"/>
                <a:cs typeface="Times New Roman" panose="02020603050405020304" pitchFamily="18" charset="0"/>
              </a:rPr>
              <a:t>Many movie theaters still rely on traditional box office ticketing, which presents a number of drawbacks.</a:t>
            </a:r>
            <a:endParaRPr lang="en-US" sz="175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4" name="Text 2"/>
          <p:cNvSpPr/>
          <p:nvPr/>
        </p:nvSpPr>
        <p:spPr>
          <a:xfrm>
            <a:off x="793790" y="4000024"/>
            <a:ext cx="2835235" cy="354330"/>
          </a:xfrm>
          <a:prstGeom prst="rect">
            <a:avLst/>
          </a:prstGeom>
          <a:noFill/>
          <a:ln/>
        </p:spPr>
        <p:txBody>
          <a:bodyPr wrap="none" lIns="0" tIns="0" rIns="0" bIns="0" rtlCol="0" anchor="t"/>
          <a:lstStyle/>
          <a:p>
            <a:pPr marL="0" indent="0">
              <a:lnSpc>
                <a:spcPts val="2750"/>
              </a:lnSpc>
              <a:buNone/>
            </a:pPr>
            <a:r>
              <a:rPr lang="en-US" sz="2200" b="1" dirty="0">
                <a:solidFill>
                  <a:schemeClr val="tx1">
                    <a:lumMod val="95000"/>
                    <a:lumOff val="5000"/>
                  </a:schemeClr>
                </a:solidFill>
                <a:latin typeface="Times New Roman" panose="02020603050405020304" pitchFamily="18" charset="0"/>
                <a:ea typeface="Fraunces" pitchFamily="34" charset="-122"/>
                <a:cs typeface="Times New Roman" panose="02020603050405020304" pitchFamily="18" charset="0"/>
              </a:rPr>
              <a:t>Long Queues</a:t>
            </a:r>
            <a:endParaRPr lang="en-US" sz="22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5" name="Text 3"/>
          <p:cNvSpPr/>
          <p:nvPr/>
        </p:nvSpPr>
        <p:spPr>
          <a:xfrm>
            <a:off x="793790" y="4581168"/>
            <a:ext cx="3978116" cy="1451610"/>
          </a:xfrm>
          <a:prstGeom prst="rect">
            <a:avLst/>
          </a:prstGeom>
          <a:noFill/>
          <a:ln/>
        </p:spPr>
        <p:txBody>
          <a:bodyPr wrap="square" lIns="0" tIns="0" rIns="0" bIns="0" rtlCol="0" anchor="t"/>
          <a:lstStyle/>
          <a:p>
            <a:pPr marL="0" indent="0">
              <a:lnSpc>
                <a:spcPts val="2850"/>
              </a:lnSpc>
              <a:buNone/>
            </a:pPr>
            <a:r>
              <a:rPr lang="en-US" sz="1750" dirty="0">
                <a:solidFill>
                  <a:schemeClr val="tx1">
                    <a:lumMod val="95000"/>
                    <a:lumOff val="5000"/>
                  </a:schemeClr>
                </a:solidFill>
                <a:latin typeface="Times New Roman" panose="02020603050405020304" pitchFamily="18" charset="0"/>
                <a:ea typeface="Nobile" pitchFamily="34" charset="-122"/>
                <a:cs typeface="Times New Roman" panose="02020603050405020304" pitchFamily="18" charset="0"/>
              </a:rPr>
              <a:t>Long wait times can be frustrating for customers, especially during peak hours or popular movie releases.</a:t>
            </a:r>
            <a:endParaRPr lang="en-US" sz="175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6" name="Text 4"/>
          <p:cNvSpPr/>
          <p:nvPr/>
        </p:nvSpPr>
        <p:spPr>
          <a:xfrm>
            <a:off x="5332928" y="4000024"/>
            <a:ext cx="3810714" cy="354330"/>
          </a:xfrm>
          <a:prstGeom prst="rect">
            <a:avLst/>
          </a:prstGeom>
          <a:noFill/>
          <a:ln/>
        </p:spPr>
        <p:txBody>
          <a:bodyPr wrap="none" lIns="0" tIns="0" rIns="0" bIns="0" rtlCol="0" anchor="t"/>
          <a:lstStyle/>
          <a:p>
            <a:pPr marL="0" indent="0">
              <a:lnSpc>
                <a:spcPts val="2750"/>
              </a:lnSpc>
              <a:buNone/>
            </a:pPr>
            <a:r>
              <a:rPr lang="en-US" sz="2200" b="1" dirty="0">
                <a:solidFill>
                  <a:schemeClr val="tx1">
                    <a:lumMod val="95000"/>
                    <a:lumOff val="5000"/>
                  </a:schemeClr>
                </a:solidFill>
                <a:latin typeface="Times New Roman" panose="02020603050405020304" pitchFamily="18" charset="0"/>
                <a:ea typeface="Fraunces" pitchFamily="34" charset="-122"/>
                <a:cs typeface="Times New Roman" panose="02020603050405020304" pitchFamily="18" charset="0"/>
              </a:rPr>
              <a:t>Limited Ticket Availability</a:t>
            </a:r>
            <a:endParaRPr lang="en-US" sz="22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7" name="Text 5"/>
          <p:cNvSpPr/>
          <p:nvPr/>
        </p:nvSpPr>
        <p:spPr>
          <a:xfrm>
            <a:off x="5332928" y="4581168"/>
            <a:ext cx="3978116" cy="1088708"/>
          </a:xfrm>
          <a:prstGeom prst="rect">
            <a:avLst/>
          </a:prstGeom>
          <a:noFill/>
          <a:ln/>
        </p:spPr>
        <p:txBody>
          <a:bodyPr wrap="square" lIns="0" tIns="0" rIns="0" bIns="0" rtlCol="0" anchor="t"/>
          <a:lstStyle/>
          <a:p>
            <a:pPr marL="0" indent="0">
              <a:lnSpc>
                <a:spcPts val="2850"/>
              </a:lnSpc>
              <a:buNone/>
            </a:pPr>
            <a:r>
              <a:rPr lang="en-US" sz="1750" dirty="0">
                <a:solidFill>
                  <a:schemeClr val="tx1">
                    <a:lumMod val="95000"/>
                    <a:lumOff val="5000"/>
                  </a:schemeClr>
                </a:solidFill>
                <a:latin typeface="Times New Roman" panose="02020603050405020304" pitchFamily="18" charset="0"/>
                <a:ea typeface="Nobile" pitchFamily="34" charset="-122"/>
                <a:cs typeface="Times New Roman" panose="02020603050405020304" pitchFamily="18" charset="0"/>
              </a:rPr>
              <a:t>Customers may be unable to purchase tickets for popular movies due to limited availability.</a:t>
            </a:r>
            <a:endParaRPr lang="en-US" sz="175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8" name="Text 6"/>
          <p:cNvSpPr/>
          <p:nvPr/>
        </p:nvSpPr>
        <p:spPr>
          <a:xfrm>
            <a:off x="9872067" y="4000024"/>
            <a:ext cx="3956447" cy="354330"/>
          </a:xfrm>
          <a:prstGeom prst="rect">
            <a:avLst/>
          </a:prstGeom>
          <a:noFill/>
          <a:ln/>
        </p:spPr>
        <p:txBody>
          <a:bodyPr wrap="none" lIns="0" tIns="0" rIns="0" bIns="0" rtlCol="0" anchor="t"/>
          <a:lstStyle/>
          <a:p>
            <a:pPr marL="0" indent="0">
              <a:lnSpc>
                <a:spcPts val="2750"/>
              </a:lnSpc>
              <a:buNone/>
            </a:pPr>
            <a:r>
              <a:rPr lang="en-US" sz="2200" b="1" dirty="0">
                <a:solidFill>
                  <a:schemeClr val="tx1">
                    <a:lumMod val="95000"/>
                    <a:lumOff val="5000"/>
                  </a:schemeClr>
                </a:solidFill>
                <a:latin typeface="Times New Roman" panose="02020603050405020304" pitchFamily="18" charset="0"/>
                <a:ea typeface="Fraunces" pitchFamily="34" charset="-122"/>
                <a:cs typeface="Times New Roman" panose="02020603050405020304" pitchFamily="18" charset="0"/>
              </a:rPr>
              <a:t>Lack of Online Convenience</a:t>
            </a:r>
            <a:endParaRPr lang="en-US" sz="22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9" name="Text 7"/>
          <p:cNvSpPr/>
          <p:nvPr/>
        </p:nvSpPr>
        <p:spPr>
          <a:xfrm>
            <a:off x="9872067" y="4581168"/>
            <a:ext cx="3978116" cy="1088708"/>
          </a:xfrm>
          <a:prstGeom prst="rect">
            <a:avLst/>
          </a:prstGeom>
          <a:noFill/>
          <a:ln/>
        </p:spPr>
        <p:txBody>
          <a:bodyPr wrap="square" lIns="0" tIns="0" rIns="0" bIns="0" rtlCol="0" anchor="t"/>
          <a:lstStyle/>
          <a:p>
            <a:pPr marL="0" indent="0">
              <a:lnSpc>
                <a:spcPts val="2850"/>
              </a:lnSpc>
              <a:buNone/>
            </a:pPr>
            <a:r>
              <a:rPr lang="en-US" sz="1750" dirty="0">
                <a:solidFill>
                  <a:schemeClr val="tx1">
                    <a:lumMod val="95000"/>
                    <a:lumOff val="5000"/>
                  </a:schemeClr>
                </a:solidFill>
                <a:latin typeface="Times New Roman" panose="02020603050405020304" pitchFamily="18" charset="0"/>
                <a:ea typeface="Nobile" pitchFamily="34" charset="-122"/>
                <a:cs typeface="Times New Roman" panose="02020603050405020304" pitchFamily="18" charset="0"/>
              </a:rPr>
              <a:t>The inability to purchase tickets online restricts access to convenient booking options.</a:t>
            </a:r>
            <a:endParaRPr lang="en-US" sz="175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D74F3E94-1A54-B24B-FAC0-C7BF0F059EBA}"/>
              </a:ext>
            </a:extLst>
          </p:cNvPr>
          <p:cNvPicPr>
            <a:picLocks noChangeAspect="1"/>
          </p:cNvPicPr>
          <p:nvPr/>
        </p:nvPicPr>
        <p:blipFill>
          <a:blip r:embed="rId3"/>
          <a:stretch>
            <a:fillRect/>
          </a:stretch>
        </p:blipFill>
        <p:spPr>
          <a:xfrm flipV="1">
            <a:off x="12739355" y="7734254"/>
            <a:ext cx="1891045" cy="495343"/>
          </a:xfrm>
          <a:prstGeom prst="rect">
            <a:avLst/>
          </a:prstGeom>
        </p:spPr>
      </p:pic>
      <p:pic>
        <p:nvPicPr>
          <p:cNvPr id="11" name="Picture 10">
            <a:extLst>
              <a:ext uri="{FF2B5EF4-FFF2-40B4-BE49-F238E27FC236}">
                <a16:creationId xmlns:a16="http://schemas.microsoft.com/office/drawing/2014/main" id="{6A2E4161-8559-D8C6-E033-170EAE5B81D2}"/>
              </a:ext>
            </a:extLst>
          </p:cNvPr>
          <p:cNvPicPr>
            <a:picLocks noChangeAspect="1"/>
          </p:cNvPicPr>
          <p:nvPr/>
        </p:nvPicPr>
        <p:blipFill>
          <a:blip r:embed="rId3"/>
          <a:stretch>
            <a:fillRect/>
          </a:stretch>
        </p:blipFill>
        <p:spPr>
          <a:xfrm flipV="1">
            <a:off x="12499391" y="7734257"/>
            <a:ext cx="1891045" cy="495343"/>
          </a:xfrm>
          <a:prstGeom prst="rect">
            <a:avLst/>
          </a:prstGeom>
        </p:spPr>
      </p:pic>
      <p:pic>
        <p:nvPicPr>
          <p:cNvPr id="12" name="Picture 11">
            <a:extLst>
              <a:ext uri="{FF2B5EF4-FFF2-40B4-BE49-F238E27FC236}">
                <a16:creationId xmlns:a16="http://schemas.microsoft.com/office/drawing/2014/main" id="{D59B9076-D82C-D787-273A-6CE0411D2441}"/>
              </a:ext>
            </a:extLst>
          </p:cNvPr>
          <p:cNvPicPr>
            <a:picLocks noChangeAspect="1"/>
          </p:cNvPicPr>
          <p:nvPr/>
        </p:nvPicPr>
        <p:blipFill>
          <a:blip r:embed="rId3"/>
          <a:stretch>
            <a:fillRect/>
          </a:stretch>
        </p:blipFill>
        <p:spPr>
          <a:xfrm flipV="1">
            <a:off x="12739354" y="7638981"/>
            <a:ext cx="1891045" cy="59061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51497"/>
          </a:xfrm>
          <a:prstGeom prst="rect">
            <a:avLst/>
          </a:prstGeom>
        </p:spPr>
      </p:pic>
      <p:sp>
        <p:nvSpPr>
          <p:cNvPr id="3" name="Text 0"/>
          <p:cNvSpPr/>
          <p:nvPr/>
        </p:nvSpPr>
        <p:spPr>
          <a:xfrm>
            <a:off x="686395" y="2990731"/>
            <a:ext cx="9148524" cy="612815"/>
          </a:xfrm>
          <a:prstGeom prst="rect">
            <a:avLst/>
          </a:prstGeom>
          <a:noFill/>
          <a:ln/>
        </p:spPr>
        <p:txBody>
          <a:bodyPr wrap="none" lIns="0" tIns="0" rIns="0" bIns="0" rtlCol="0" anchor="t"/>
          <a:lstStyle/>
          <a:p>
            <a:pPr marL="0" indent="0">
              <a:lnSpc>
                <a:spcPts val="4800"/>
              </a:lnSpc>
              <a:buNone/>
            </a:pPr>
            <a:r>
              <a:rPr lang="en-US" sz="3850" b="1" dirty="0">
                <a:solidFill>
                  <a:schemeClr val="tx1">
                    <a:lumMod val="85000"/>
                    <a:lumOff val="15000"/>
                  </a:schemeClr>
                </a:solidFill>
                <a:latin typeface="Agency FB" panose="020B0503020202020204" pitchFamily="34" charset="0"/>
                <a:ea typeface="Fraunces" pitchFamily="34" charset="-122"/>
                <a:cs typeface="Times New Roman" panose="02020603050405020304" pitchFamily="18" charset="0"/>
              </a:rPr>
              <a:t>Proposed System and Its Advantages</a:t>
            </a:r>
            <a:endParaRPr lang="en-US" sz="3850" dirty="0">
              <a:solidFill>
                <a:schemeClr val="tx1">
                  <a:lumMod val="85000"/>
                  <a:lumOff val="15000"/>
                </a:schemeClr>
              </a:solidFill>
              <a:latin typeface="Agency FB" panose="020B0503020202020204" pitchFamily="34" charset="0"/>
              <a:cs typeface="Times New Roman" panose="02020603050405020304" pitchFamily="18" charset="0"/>
            </a:endParaRPr>
          </a:p>
        </p:txBody>
      </p:sp>
      <p:sp>
        <p:nvSpPr>
          <p:cNvPr id="4" name="Text 1"/>
          <p:cNvSpPr/>
          <p:nvPr/>
        </p:nvSpPr>
        <p:spPr>
          <a:xfrm>
            <a:off x="686395" y="3897630"/>
            <a:ext cx="13257609" cy="313730"/>
          </a:xfrm>
          <a:prstGeom prst="rect">
            <a:avLst/>
          </a:prstGeom>
          <a:noFill/>
          <a:ln/>
        </p:spPr>
        <p:txBody>
          <a:bodyPr wrap="none" lIns="0" tIns="0" rIns="0" bIns="0" rtlCol="0" anchor="t"/>
          <a:lstStyle/>
          <a:p>
            <a:pPr marL="0" indent="0">
              <a:lnSpc>
                <a:spcPts val="2450"/>
              </a:lnSpc>
              <a:buNone/>
            </a:pPr>
            <a:r>
              <a:rPr lang="en-US" dirty="0">
                <a:solidFill>
                  <a:schemeClr val="tx1">
                    <a:lumMod val="85000"/>
                    <a:lumOff val="15000"/>
                  </a:schemeClr>
                </a:solidFill>
                <a:latin typeface="Times New Roman" panose="02020603050405020304" pitchFamily="18" charset="0"/>
                <a:ea typeface="Nobile" pitchFamily="34" charset="-122"/>
                <a:cs typeface="Times New Roman" panose="02020603050405020304" pitchFamily="18" charset="0"/>
              </a:rPr>
              <a:t>The proposed online movie ticket booking system addresses the limitations of the existing system by offering a number of advantages.</a:t>
            </a:r>
            <a:endParaRPr lang="en-US"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pic>
        <p:nvPicPr>
          <p:cNvPr id="5" name="Image 1" descr="preencoded.png"/>
          <p:cNvPicPr>
            <a:picLocks noChangeAspect="1"/>
          </p:cNvPicPr>
          <p:nvPr/>
        </p:nvPicPr>
        <p:blipFill>
          <a:blip r:embed="rId4"/>
          <a:stretch>
            <a:fillRect/>
          </a:stretch>
        </p:blipFill>
        <p:spPr>
          <a:xfrm>
            <a:off x="686395" y="4431983"/>
            <a:ext cx="3314343" cy="784503"/>
          </a:xfrm>
          <a:prstGeom prst="rect">
            <a:avLst/>
          </a:prstGeom>
        </p:spPr>
      </p:pic>
      <p:sp>
        <p:nvSpPr>
          <p:cNvPr id="6" name="Text 2"/>
          <p:cNvSpPr/>
          <p:nvPr/>
        </p:nvSpPr>
        <p:spPr>
          <a:xfrm>
            <a:off x="882491" y="5510570"/>
            <a:ext cx="2451497" cy="306348"/>
          </a:xfrm>
          <a:prstGeom prst="rect">
            <a:avLst/>
          </a:prstGeom>
          <a:noFill/>
          <a:ln/>
        </p:spPr>
        <p:txBody>
          <a:bodyPr wrap="none" lIns="0" tIns="0" rIns="0" bIns="0" rtlCol="0" anchor="t"/>
          <a:lstStyle/>
          <a:p>
            <a:pPr marL="0" indent="0" algn="l">
              <a:lnSpc>
                <a:spcPts val="2400"/>
              </a:lnSpc>
              <a:buNone/>
            </a:pPr>
            <a:r>
              <a:rPr lang="en-US" sz="1900" b="1" dirty="0">
                <a:solidFill>
                  <a:schemeClr val="tx1">
                    <a:lumMod val="85000"/>
                    <a:lumOff val="15000"/>
                  </a:schemeClr>
                </a:solidFill>
                <a:latin typeface="Times New Roman" panose="02020603050405020304" pitchFamily="18" charset="0"/>
                <a:ea typeface="Fraunces" pitchFamily="34" charset="-122"/>
                <a:cs typeface="Times New Roman" panose="02020603050405020304" pitchFamily="18" charset="0"/>
              </a:rPr>
              <a:t>24/7 Availability</a:t>
            </a:r>
            <a:endParaRPr lang="en-US" sz="19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7" name="Text 3"/>
          <p:cNvSpPr/>
          <p:nvPr/>
        </p:nvSpPr>
        <p:spPr>
          <a:xfrm>
            <a:off x="882491" y="5934551"/>
            <a:ext cx="2922151" cy="941189"/>
          </a:xfrm>
          <a:prstGeom prst="rect">
            <a:avLst/>
          </a:prstGeom>
          <a:noFill/>
          <a:ln/>
        </p:spPr>
        <p:txBody>
          <a:bodyPr wrap="square" lIns="0" tIns="0" rIns="0" bIns="0" rtlCol="0" anchor="t"/>
          <a:lstStyle/>
          <a:p>
            <a:pPr marL="0" indent="0" algn="l">
              <a:lnSpc>
                <a:spcPts val="2450"/>
              </a:lnSpc>
              <a:buNone/>
            </a:pPr>
            <a:r>
              <a:rPr lang="en-US" sz="1500" dirty="0">
                <a:solidFill>
                  <a:schemeClr val="tx1">
                    <a:lumMod val="85000"/>
                    <a:lumOff val="15000"/>
                  </a:schemeClr>
                </a:solidFill>
                <a:latin typeface="Times New Roman" panose="02020603050405020304" pitchFamily="18" charset="0"/>
                <a:ea typeface="Nobile" pitchFamily="34" charset="-122"/>
                <a:cs typeface="Times New Roman" panose="02020603050405020304" pitchFamily="18" charset="0"/>
              </a:rPr>
              <a:t>Users can book tickets at any time of day or night, from anywhere with internet access.</a:t>
            </a:r>
            <a:endParaRPr lang="en-US" sz="15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pic>
        <p:nvPicPr>
          <p:cNvPr id="8" name="Image 2" descr="preencoded.png"/>
          <p:cNvPicPr>
            <a:picLocks noChangeAspect="1"/>
          </p:cNvPicPr>
          <p:nvPr/>
        </p:nvPicPr>
        <p:blipFill>
          <a:blip r:embed="rId5"/>
          <a:stretch>
            <a:fillRect/>
          </a:stretch>
        </p:blipFill>
        <p:spPr>
          <a:xfrm>
            <a:off x="4000738" y="4431983"/>
            <a:ext cx="3314462" cy="784503"/>
          </a:xfrm>
          <a:prstGeom prst="rect">
            <a:avLst/>
          </a:prstGeom>
        </p:spPr>
      </p:pic>
      <p:sp>
        <p:nvSpPr>
          <p:cNvPr id="9" name="Text 4"/>
          <p:cNvSpPr/>
          <p:nvPr/>
        </p:nvSpPr>
        <p:spPr>
          <a:xfrm>
            <a:off x="4196834" y="5510570"/>
            <a:ext cx="2778681" cy="306348"/>
          </a:xfrm>
          <a:prstGeom prst="rect">
            <a:avLst/>
          </a:prstGeom>
          <a:noFill/>
          <a:ln/>
        </p:spPr>
        <p:txBody>
          <a:bodyPr wrap="none" lIns="0" tIns="0" rIns="0" bIns="0" rtlCol="0" anchor="t"/>
          <a:lstStyle/>
          <a:p>
            <a:pPr marL="0" indent="0" algn="l">
              <a:lnSpc>
                <a:spcPts val="2400"/>
              </a:lnSpc>
              <a:buNone/>
            </a:pPr>
            <a:r>
              <a:rPr lang="en-US" sz="1900" b="1" dirty="0">
                <a:solidFill>
                  <a:schemeClr val="tx1">
                    <a:lumMod val="85000"/>
                    <a:lumOff val="15000"/>
                  </a:schemeClr>
                </a:solidFill>
                <a:latin typeface="Times New Roman" panose="02020603050405020304" pitchFamily="18" charset="0"/>
                <a:ea typeface="Fraunces" pitchFamily="34" charset="-122"/>
                <a:cs typeface="Times New Roman" panose="02020603050405020304" pitchFamily="18" charset="0"/>
              </a:rPr>
              <a:t>Real-Time Availability</a:t>
            </a:r>
            <a:endParaRPr lang="en-US" sz="19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0" name="Text 5"/>
          <p:cNvSpPr/>
          <p:nvPr/>
        </p:nvSpPr>
        <p:spPr>
          <a:xfrm>
            <a:off x="4196834" y="5934551"/>
            <a:ext cx="2922270" cy="1254919"/>
          </a:xfrm>
          <a:prstGeom prst="rect">
            <a:avLst/>
          </a:prstGeom>
          <a:noFill/>
          <a:ln/>
        </p:spPr>
        <p:txBody>
          <a:bodyPr wrap="square" lIns="0" tIns="0" rIns="0" bIns="0" rtlCol="0" anchor="t"/>
          <a:lstStyle/>
          <a:p>
            <a:pPr marL="0" indent="0" algn="l">
              <a:lnSpc>
                <a:spcPts val="2450"/>
              </a:lnSpc>
              <a:buNone/>
            </a:pPr>
            <a:r>
              <a:rPr lang="en-US" sz="1500" dirty="0">
                <a:solidFill>
                  <a:schemeClr val="tx1">
                    <a:lumMod val="85000"/>
                    <a:lumOff val="15000"/>
                  </a:schemeClr>
                </a:solidFill>
                <a:latin typeface="Times New Roman" panose="02020603050405020304" pitchFamily="18" charset="0"/>
                <a:ea typeface="Nobile" pitchFamily="34" charset="-122"/>
                <a:cs typeface="Times New Roman" panose="02020603050405020304" pitchFamily="18" charset="0"/>
              </a:rPr>
              <a:t>The system provides real-time information on movie availability, showtimes, and seating arrangements.</a:t>
            </a:r>
            <a:endParaRPr lang="en-US" sz="15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pic>
        <p:nvPicPr>
          <p:cNvPr id="11" name="Image 3" descr="preencoded.png"/>
          <p:cNvPicPr>
            <a:picLocks noChangeAspect="1"/>
          </p:cNvPicPr>
          <p:nvPr/>
        </p:nvPicPr>
        <p:blipFill>
          <a:blip r:embed="rId6"/>
          <a:stretch>
            <a:fillRect/>
          </a:stretch>
        </p:blipFill>
        <p:spPr>
          <a:xfrm>
            <a:off x="7315200" y="4431983"/>
            <a:ext cx="3314343" cy="784503"/>
          </a:xfrm>
          <a:prstGeom prst="rect">
            <a:avLst/>
          </a:prstGeom>
        </p:spPr>
      </p:pic>
      <p:sp>
        <p:nvSpPr>
          <p:cNvPr id="12" name="Text 6"/>
          <p:cNvSpPr/>
          <p:nvPr/>
        </p:nvSpPr>
        <p:spPr>
          <a:xfrm>
            <a:off x="7511296" y="5510570"/>
            <a:ext cx="2922151" cy="612696"/>
          </a:xfrm>
          <a:prstGeom prst="rect">
            <a:avLst/>
          </a:prstGeom>
          <a:noFill/>
          <a:ln/>
        </p:spPr>
        <p:txBody>
          <a:bodyPr wrap="square" lIns="0" tIns="0" rIns="0" bIns="0" rtlCol="0" anchor="t"/>
          <a:lstStyle/>
          <a:p>
            <a:pPr marL="0" indent="0" algn="l">
              <a:lnSpc>
                <a:spcPts val="2400"/>
              </a:lnSpc>
              <a:buNone/>
            </a:pPr>
            <a:r>
              <a:rPr lang="en-US" sz="1900" b="1" dirty="0">
                <a:solidFill>
                  <a:schemeClr val="tx1">
                    <a:lumMod val="85000"/>
                    <a:lumOff val="15000"/>
                  </a:schemeClr>
                </a:solidFill>
                <a:latin typeface="Times New Roman" panose="02020603050405020304" pitchFamily="18" charset="0"/>
                <a:ea typeface="Fraunces" pitchFamily="34" charset="-122"/>
                <a:cs typeface="Times New Roman" panose="02020603050405020304" pitchFamily="18" charset="0"/>
              </a:rPr>
              <a:t>Secure Payment Options</a:t>
            </a:r>
            <a:endParaRPr lang="en-US" sz="19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3" name="Text 7"/>
          <p:cNvSpPr/>
          <p:nvPr/>
        </p:nvSpPr>
        <p:spPr>
          <a:xfrm>
            <a:off x="7511296" y="6240899"/>
            <a:ext cx="2922151" cy="1254919"/>
          </a:xfrm>
          <a:prstGeom prst="rect">
            <a:avLst/>
          </a:prstGeom>
          <a:noFill/>
          <a:ln/>
        </p:spPr>
        <p:txBody>
          <a:bodyPr wrap="square" lIns="0" tIns="0" rIns="0" bIns="0" rtlCol="0" anchor="t"/>
          <a:lstStyle/>
          <a:p>
            <a:pPr marL="0" indent="0" algn="l">
              <a:lnSpc>
                <a:spcPts val="2450"/>
              </a:lnSpc>
              <a:buNone/>
            </a:pPr>
            <a:r>
              <a:rPr lang="en-US" sz="1500" dirty="0">
                <a:solidFill>
                  <a:schemeClr val="tx1">
                    <a:lumMod val="85000"/>
                    <a:lumOff val="15000"/>
                  </a:schemeClr>
                </a:solidFill>
                <a:latin typeface="Times New Roman" panose="02020603050405020304" pitchFamily="18" charset="0"/>
                <a:ea typeface="Nobile" pitchFamily="34" charset="-122"/>
                <a:cs typeface="Times New Roman" panose="02020603050405020304" pitchFamily="18" charset="0"/>
              </a:rPr>
              <a:t>The system offers various secure payment options for convenient and secure transactions.</a:t>
            </a:r>
            <a:endParaRPr lang="en-US" sz="15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pic>
        <p:nvPicPr>
          <p:cNvPr id="14" name="Image 4" descr="preencoded.png"/>
          <p:cNvPicPr>
            <a:picLocks noChangeAspect="1"/>
          </p:cNvPicPr>
          <p:nvPr/>
        </p:nvPicPr>
        <p:blipFill>
          <a:blip r:embed="rId7"/>
          <a:stretch>
            <a:fillRect/>
          </a:stretch>
        </p:blipFill>
        <p:spPr>
          <a:xfrm>
            <a:off x="10629543" y="4431983"/>
            <a:ext cx="3314462" cy="784503"/>
          </a:xfrm>
          <a:prstGeom prst="rect">
            <a:avLst/>
          </a:prstGeom>
        </p:spPr>
      </p:pic>
      <p:sp>
        <p:nvSpPr>
          <p:cNvPr id="15" name="Text 8"/>
          <p:cNvSpPr/>
          <p:nvPr/>
        </p:nvSpPr>
        <p:spPr>
          <a:xfrm>
            <a:off x="10825639" y="5510570"/>
            <a:ext cx="2922270" cy="612696"/>
          </a:xfrm>
          <a:prstGeom prst="rect">
            <a:avLst/>
          </a:prstGeom>
          <a:noFill/>
          <a:ln/>
        </p:spPr>
        <p:txBody>
          <a:bodyPr wrap="square" lIns="0" tIns="0" rIns="0" bIns="0" rtlCol="0" anchor="t"/>
          <a:lstStyle/>
          <a:p>
            <a:pPr marL="0" indent="0" algn="l">
              <a:lnSpc>
                <a:spcPts val="2400"/>
              </a:lnSpc>
              <a:buNone/>
            </a:pPr>
            <a:r>
              <a:rPr lang="en-US" sz="1900" b="1" dirty="0">
                <a:solidFill>
                  <a:schemeClr val="tx1">
                    <a:lumMod val="85000"/>
                    <a:lumOff val="15000"/>
                  </a:schemeClr>
                </a:solidFill>
                <a:latin typeface="Times New Roman" panose="02020603050405020304" pitchFamily="18" charset="0"/>
                <a:ea typeface="Fraunces" pitchFamily="34" charset="-122"/>
                <a:cs typeface="Times New Roman" panose="02020603050405020304" pitchFamily="18" charset="0"/>
              </a:rPr>
              <a:t>Personalized Recommendations</a:t>
            </a:r>
            <a:endParaRPr lang="en-US" sz="19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6" name="Text 9"/>
          <p:cNvSpPr/>
          <p:nvPr/>
        </p:nvSpPr>
        <p:spPr>
          <a:xfrm>
            <a:off x="10825639" y="6240899"/>
            <a:ext cx="2922270" cy="1254919"/>
          </a:xfrm>
          <a:prstGeom prst="rect">
            <a:avLst/>
          </a:prstGeom>
          <a:noFill/>
          <a:ln/>
        </p:spPr>
        <p:txBody>
          <a:bodyPr wrap="square" lIns="0" tIns="0" rIns="0" bIns="0" rtlCol="0" anchor="t"/>
          <a:lstStyle/>
          <a:p>
            <a:pPr marL="0" indent="0" algn="l">
              <a:lnSpc>
                <a:spcPts val="2450"/>
              </a:lnSpc>
              <a:buNone/>
            </a:pPr>
            <a:r>
              <a:rPr lang="en-US" sz="1500" dirty="0">
                <a:solidFill>
                  <a:schemeClr val="tx1">
                    <a:lumMod val="85000"/>
                    <a:lumOff val="15000"/>
                  </a:schemeClr>
                </a:solidFill>
                <a:latin typeface="Times New Roman" panose="02020603050405020304" pitchFamily="18" charset="0"/>
                <a:ea typeface="Nobile" pitchFamily="34" charset="-122"/>
                <a:cs typeface="Times New Roman" panose="02020603050405020304" pitchFamily="18" charset="0"/>
              </a:rPr>
              <a:t>The system can provide personalized movie recommendations based on user preferences.</a:t>
            </a:r>
            <a:endParaRPr lang="en-US" sz="15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35965AE8-2ED4-0B31-1A67-6BD5B6F961D1}"/>
              </a:ext>
            </a:extLst>
          </p:cNvPr>
          <p:cNvPicPr>
            <a:picLocks noChangeAspect="1"/>
          </p:cNvPicPr>
          <p:nvPr/>
        </p:nvPicPr>
        <p:blipFill>
          <a:blip r:embed="rId8"/>
          <a:stretch>
            <a:fillRect/>
          </a:stretch>
        </p:blipFill>
        <p:spPr>
          <a:xfrm flipV="1">
            <a:off x="12739355" y="7734254"/>
            <a:ext cx="1891045" cy="495343"/>
          </a:xfrm>
          <a:prstGeom prst="rect">
            <a:avLst/>
          </a:prstGeom>
        </p:spPr>
      </p:pic>
      <p:pic>
        <p:nvPicPr>
          <p:cNvPr id="18" name="Picture 17">
            <a:extLst>
              <a:ext uri="{FF2B5EF4-FFF2-40B4-BE49-F238E27FC236}">
                <a16:creationId xmlns:a16="http://schemas.microsoft.com/office/drawing/2014/main" id="{B8F569A2-CB8A-F5C8-27C2-E27129EEA67B}"/>
              </a:ext>
            </a:extLst>
          </p:cNvPr>
          <p:cNvPicPr>
            <a:picLocks noChangeAspect="1"/>
          </p:cNvPicPr>
          <p:nvPr/>
        </p:nvPicPr>
        <p:blipFill>
          <a:blip r:embed="rId8"/>
          <a:stretch>
            <a:fillRect/>
          </a:stretch>
        </p:blipFill>
        <p:spPr>
          <a:xfrm flipV="1">
            <a:off x="12739355" y="7734257"/>
            <a:ext cx="1891045" cy="495343"/>
          </a:xfrm>
          <a:prstGeom prst="rect">
            <a:avLst/>
          </a:prstGeom>
        </p:spPr>
      </p:pic>
      <p:pic>
        <p:nvPicPr>
          <p:cNvPr id="19" name="Picture 18">
            <a:extLst>
              <a:ext uri="{FF2B5EF4-FFF2-40B4-BE49-F238E27FC236}">
                <a16:creationId xmlns:a16="http://schemas.microsoft.com/office/drawing/2014/main" id="{793FD6E5-0153-80E9-38DB-D71E504F68DB}"/>
              </a:ext>
            </a:extLst>
          </p:cNvPr>
          <p:cNvPicPr>
            <a:picLocks noChangeAspect="1"/>
          </p:cNvPicPr>
          <p:nvPr/>
        </p:nvPicPr>
        <p:blipFill>
          <a:blip r:embed="rId8"/>
          <a:stretch>
            <a:fillRect/>
          </a:stretch>
        </p:blipFill>
        <p:spPr>
          <a:xfrm flipV="1">
            <a:off x="12739354" y="7734257"/>
            <a:ext cx="1891045" cy="49534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90431" y="539948"/>
            <a:ext cx="4726900" cy="527209"/>
          </a:xfrm>
          <a:prstGeom prst="rect">
            <a:avLst/>
          </a:prstGeom>
          <a:noFill/>
          <a:ln/>
        </p:spPr>
        <p:txBody>
          <a:bodyPr wrap="none" lIns="0" tIns="0" rIns="0" bIns="0" rtlCol="0" anchor="t"/>
          <a:lstStyle/>
          <a:p>
            <a:pPr marL="0" indent="0">
              <a:lnSpc>
                <a:spcPts val="4150"/>
              </a:lnSpc>
              <a:buNone/>
            </a:pPr>
            <a:r>
              <a:rPr lang="en-US" sz="3300" b="1" dirty="0">
                <a:solidFill>
                  <a:schemeClr val="tx1">
                    <a:lumMod val="85000"/>
                    <a:lumOff val="15000"/>
                  </a:schemeClr>
                </a:solidFill>
                <a:latin typeface="Agency FB" panose="020B0503020202020204" pitchFamily="34" charset="0"/>
                <a:ea typeface="Fraunces" pitchFamily="34" charset="-122"/>
                <a:cs typeface="Times New Roman" panose="02020603050405020304" pitchFamily="18" charset="0"/>
              </a:rPr>
              <a:t>Architecture Diagram</a:t>
            </a:r>
            <a:endParaRPr lang="en-US" sz="3300" dirty="0">
              <a:solidFill>
                <a:schemeClr val="tx1">
                  <a:lumMod val="85000"/>
                  <a:lumOff val="15000"/>
                </a:schemeClr>
              </a:solidFill>
              <a:latin typeface="Agency FB" panose="020B0503020202020204" pitchFamily="34" charset="0"/>
              <a:cs typeface="Times New Roman" panose="02020603050405020304" pitchFamily="18" charset="0"/>
            </a:endParaRPr>
          </a:p>
        </p:txBody>
      </p:sp>
      <p:sp>
        <p:nvSpPr>
          <p:cNvPr id="4" name="Text 1"/>
          <p:cNvSpPr/>
          <p:nvPr/>
        </p:nvSpPr>
        <p:spPr>
          <a:xfrm>
            <a:off x="590431" y="1320165"/>
            <a:ext cx="7963138" cy="809744"/>
          </a:xfrm>
          <a:prstGeom prst="rect">
            <a:avLst/>
          </a:prstGeom>
          <a:noFill/>
          <a:ln/>
        </p:spPr>
        <p:txBody>
          <a:bodyPr wrap="square" lIns="0" tIns="0" rIns="0" bIns="0" rtlCol="0" anchor="t"/>
          <a:lstStyle/>
          <a:p>
            <a:pPr marL="0" indent="0" algn="just">
              <a:lnSpc>
                <a:spcPts val="2100"/>
              </a:lnSpc>
              <a:buNone/>
            </a:pPr>
            <a:r>
              <a:rPr lang="en-US" sz="2000" dirty="0">
                <a:solidFill>
                  <a:schemeClr val="tx1">
                    <a:lumMod val="85000"/>
                    <a:lumOff val="15000"/>
                  </a:schemeClr>
                </a:solidFill>
                <a:latin typeface="Times New Roman" panose="02020603050405020304" pitchFamily="18" charset="0"/>
                <a:ea typeface="Nobile" pitchFamily="34" charset="-122"/>
                <a:cs typeface="Times New Roman" panose="02020603050405020304" pitchFamily="18" charset="0"/>
              </a:rPr>
              <a:t>The architecture of the online movie ticket booking system is designed to ensure efficient and reliable operation. It consists of several interconnected components that work together to provide a seamless user experience.</a:t>
            </a:r>
            <a:endParaRPr lang="en-US" sz="20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5" name="Shape 2"/>
          <p:cNvSpPr/>
          <p:nvPr/>
        </p:nvSpPr>
        <p:spPr>
          <a:xfrm>
            <a:off x="590431" y="2319695"/>
            <a:ext cx="7963138" cy="5369838"/>
          </a:xfrm>
          <a:prstGeom prst="roundRect">
            <a:avLst>
              <a:gd name="adj" fmla="val 2828"/>
            </a:avLst>
          </a:prstGeom>
          <a:noFill/>
          <a:ln w="7620">
            <a:solidFill>
              <a:srgbClr val="000000">
                <a:alpha val="8000"/>
              </a:srgbClr>
            </a:solidFill>
            <a:prstDash val="solid"/>
          </a:ln>
        </p:spPr>
      </p:sp>
      <p:sp>
        <p:nvSpPr>
          <p:cNvPr id="6" name="Shape 3"/>
          <p:cNvSpPr/>
          <p:nvPr/>
        </p:nvSpPr>
        <p:spPr>
          <a:xfrm>
            <a:off x="598051" y="2327314"/>
            <a:ext cx="7947898" cy="4809465"/>
          </a:xfrm>
          <a:prstGeom prst="rect">
            <a:avLst/>
          </a:prstGeom>
          <a:solidFill>
            <a:srgbClr val="FFFFFF">
              <a:alpha val="4000"/>
            </a:srgbClr>
          </a:solidFill>
          <a:ln/>
        </p:spPr>
      </p:sp>
      <p:sp>
        <p:nvSpPr>
          <p:cNvPr id="7" name="Text 4"/>
          <p:cNvSpPr/>
          <p:nvPr/>
        </p:nvSpPr>
        <p:spPr>
          <a:xfrm>
            <a:off x="766763" y="2436138"/>
            <a:ext cx="3632716" cy="269915"/>
          </a:xfrm>
          <a:prstGeom prst="rect">
            <a:avLst/>
          </a:prstGeom>
          <a:noFill/>
          <a:ln/>
        </p:spPr>
        <p:txBody>
          <a:bodyPr wrap="none" lIns="0" tIns="0" rIns="0" bIns="0" rtlCol="0" anchor="t"/>
          <a:lstStyle/>
          <a:p>
            <a:pPr marL="0" indent="0">
              <a:lnSpc>
                <a:spcPts val="2100"/>
              </a:lnSpc>
              <a:buNone/>
            </a:pPr>
            <a:r>
              <a:rPr lang="en-US" sz="1400" dirty="0">
                <a:solidFill>
                  <a:schemeClr val="tx1">
                    <a:lumMod val="85000"/>
                    <a:lumOff val="15000"/>
                  </a:schemeClr>
                </a:solidFill>
                <a:latin typeface="Times New Roman" panose="02020603050405020304" pitchFamily="18" charset="0"/>
                <a:ea typeface="Nobile" pitchFamily="34" charset="-122"/>
                <a:cs typeface="Times New Roman" panose="02020603050405020304" pitchFamily="18" charset="0"/>
              </a:rPr>
              <a:t>Component</a:t>
            </a:r>
            <a:endParaRPr lang="en-US" sz="1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8" name="Text 5"/>
          <p:cNvSpPr/>
          <p:nvPr/>
        </p:nvSpPr>
        <p:spPr>
          <a:xfrm>
            <a:off x="4744522" y="2436138"/>
            <a:ext cx="3632716" cy="269915"/>
          </a:xfrm>
          <a:prstGeom prst="rect">
            <a:avLst/>
          </a:prstGeom>
          <a:noFill/>
          <a:ln/>
        </p:spPr>
        <p:txBody>
          <a:bodyPr wrap="none" lIns="0" tIns="0" rIns="0" bIns="0" rtlCol="0" anchor="t"/>
          <a:lstStyle/>
          <a:p>
            <a:pPr marL="0" indent="0">
              <a:lnSpc>
                <a:spcPts val="2100"/>
              </a:lnSpc>
              <a:buNone/>
            </a:pPr>
            <a:r>
              <a:rPr lang="en-US" sz="1400" dirty="0">
                <a:solidFill>
                  <a:schemeClr val="tx1">
                    <a:lumMod val="85000"/>
                    <a:lumOff val="15000"/>
                  </a:schemeClr>
                </a:solidFill>
                <a:latin typeface="Times New Roman" panose="02020603050405020304" pitchFamily="18" charset="0"/>
                <a:ea typeface="Nobile" pitchFamily="34" charset="-122"/>
                <a:cs typeface="Times New Roman" panose="02020603050405020304" pitchFamily="18" charset="0"/>
              </a:rPr>
              <a:t>Description</a:t>
            </a:r>
            <a:endParaRPr lang="en-US" sz="1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9" name="Shape 6"/>
          <p:cNvSpPr/>
          <p:nvPr/>
        </p:nvSpPr>
        <p:spPr>
          <a:xfrm>
            <a:off x="598051" y="2814876"/>
            <a:ext cx="7947898" cy="1027390"/>
          </a:xfrm>
          <a:prstGeom prst="rect">
            <a:avLst/>
          </a:prstGeom>
          <a:solidFill>
            <a:srgbClr val="000000">
              <a:alpha val="4000"/>
            </a:srgbClr>
          </a:solidFill>
          <a:ln/>
        </p:spPr>
      </p:sp>
      <p:sp>
        <p:nvSpPr>
          <p:cNvPr id="10" name="Text 7"/>
          <p:cNvSpPr/>
          <p:nvPr/>
        </p:nvSpPr>
        <p:spPr>
          <a:xfrm>
            <a:off x="766763" y="2923699"/>
            <a:ext cx="3632716" cy="269915"/>
          </a:xfrm>
          <a:prstGeom prst="rect">
            <a:avLst/>
          </a:prstGeom>
          <a:noFill/>
          <a:ln/>
        </p:spPr>
        <p:txBody>
          <a:bodyPr wrap="none" lIns="0" tIns="0" rIns="0" bIns="0" rtlCol="0" anchor="t"/>
          <a:lstStyle/>
          <a:p>
            <a:pPr marL="0" indent="0">
              <a:lnSpc>
                <a:spcPts val="2100"/>
              </a:lnSpc>
              <a:buNone/>
            </a:pPr>
            <a:r>
              <a:rPr lang="en-US" sz="1400" dirty="0">
                <a:solidFill>
                  <a:schemeClr val="tx1">
                    <a:lumMod val="85000"/>
                    <a:lumOff val="15000"/>
                  </a:schemeClr>
                </a:solidFill>
                <a:latin typeface="Times New Roman" panose="02020603050405020304" pitchFamily="18" charset="0"/>
                <a:ea typeface="Nobile" pitchFamily="34" charset="-122"/>
                <a:cs typeface="Times New Roman" panose="02020603050405020304" pitchFamily="18" charset="0"/>
              </a:rPr>
              <a:t>User Interface</a:t>
            </a:r>
            <a:endParaRPr lang="en-US" sz="1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1" name="Text 8"/>
          <p:cNvSpPr/>
          <p:nvPr/>
        </p:nvSpPr>
        <p:spPr>
          <a:xfrm>
            <a:off x="4744522" y="2923699"/>
            <a:ext cx="3632716" cy="809744"/>
          </a:xfrm>
          <a:prstGeom prst="rect">
            <a:avLst/>
          </a:prstGeom>
          <a:noFill/>
          <a:ln/>
        </p:spPr>
        <p:txBody>
          <a:bodyPr wrap="square" lIns="0" tIns="0" rIns="0" bIns="0" rtlCol="0" anchor="t"/>
          <a:lstStyle/>
          <a:p>
            <a:pPr marL="0" indent="0">
              <a:lnSpc>
                <a:spcPts val="2100"/>
              </a:lnSpc>
              <a:buNone/>
            </a:pPr>
            <a:r>
              <a:rPr lang="en-US" sz="1300" dirty="0">
                <a:solidFill>
                  <a:schemeClr val="tx1">
                    <a:lumMod val="85000"/>
                    <a:lumOff val="15000"/>
                  </a:schemeClr>
                </a:solidFill>
                <a:latin typeface="Times New Roman" panose="02020603050405020304" pitchFamily="18" charset="0"/>
                <a:ea typeface="Nobile" pitchFamily="34" charset="-122"/>
                <a:cs typeface="Times New Roman" panose="02020603050405020304" pitchFamily="18" charset="0"/>
              </a:rPr>
              <a:t>Provides a user-friendly platform for browsing movies, selecting showtimes, and purchasing tickets.</a:t>
            </a:r>
            <a:endParaRPr lang="en-US" sz="13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2" name="Shape 9"/>
          <p:cNvSpPr/>
          <p:nvPr/>
        </p:nvSpPr>
        <p:spPr>
          <a:xfrm>
            <a:off x="598051" y="3842266"/>
            <a:ext cx="7947898" cy="1027390"/>
          </a:xfrm>
          <a:prstGeom prst="rect">
            <a:avLst/>
          </a:prstGeom>
          <a:solidFill>
            <a:srgbClr val="FFFFFF">
              <a:alpha val="4000"/>
            </a:srgbClr>
          </a:solidFill>
          <a:ln/>
        </p:spPr>
      </p:sp>
      <p:sp>
        <p:nvSpPr>
          <p:cNvPr id="13" name="Text 10"/>
          <p:cNvSpPr/>
          <p:nvPr/>
        </p:nvSpPr>
        <p:spPr>
          <a:xfrm>
            <a:off x="766763" y="3951089"/>
            <a:ext cx="3632716" cy="269915"/>
          </a:xfrm>
          <a:prstGeom prst="rect">
            <a:avLst/>
          </a:prstGeom>
          <a:noFill/>
          <a:ln/>
        </p:spPr>
        <p:txBody>
          <a:bodyPr wrap="none" lIns="0" tIns="0" rIns="0" bIns="0" rtlCol="0" anchor="t"/>
          <a:lstStyle/>
          <a:p>
            <a:pPr marL="0" indent="0">
              <a:lnSpc>
                <a:spcPts val="2100"/>
              </a:lnSpc>
              <a:buNone/>
            </a:pPr>
            <a:r>
              <a:rPr lang="en-US" sz="1500" dirty="0">
                <a:solidFill>
                  <a:schemeClr val="tx1">
                    <a:lumMod val="85000"/>
                    <a:lumOff val="15000"/>
                  </a:schemeClr>
                </a:solidFill>
                <a:latin typeface="Times New Roman" panose="02020603050405020304" pitchFamily="18" charset="0"/>
                <a:ea typeface="Nobile" pitchFamily="34" charset="-122"/>
                <a:cs typeface="Times New Roman" panose="02020603050405020304" pitchFamily="18" charset="0"/>
              </a:rPr>
              <a:t>Database</a:t>
            </a:r>
            <a:endParaRPr lang="en-US" sz="15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4" name="Text 11"/>
          <p:cNvSpPr/>
          <p:nvPr/>
        </p:nvSpPr>
        <p:spPr>
          <a:xfrm>
            <a:off x="4744522" y="3951089"/>
            <a:ext cx="3632716" cy="809744"/>
          </a:xfrm>
          <a:prstGeom prst="rect">
            <a:avLst/>
          </a:prstGeom>
          <a:noFill/>
          <a:ln/>
        </p:spPr>
        <p:txBody>
          <a:bodyPr wrap="square" lIns="0" tIns="0" rIns="0" bIns="0" rtlCol="0" anchor="t"/>
          <a:lstStyle/>
          <a:p>
            <a:pPr marL="0" indent="0">
              <a:lnSpc>
                <a:spcPts val="2100"/>
              </a:lnSpc>
              <a:buNone/>
            </a:pPr>
            <a:r>
              <a:rPr lang="en-US" sz="1400" dirty="0">
                <a:solidFill>
                  <a:schemeClr val="tx1">
                    <a:lumMod val="85000"/>
                    <a:lumOff val="15000"/>
                  </a:schemeClr>
                </a:solidFill>
                <a:latin typeface="Times New Roman" panose="02020603050405020304" pitchFamily="18" charset="0"/>
                <a:ea typeface="Nobile" pitchFamily="34" charset="-122"/>
                <a:cs typeface="Times New Roman" panose="02020603050405020304" pitchFamily="18" charset="0"/>
              </a:rPr>
              <a:t>Stores movie information, showtimes, seating availability, user data, and transaction history.</a:t>
            </a:r>
            <a:endParaRPr lang="en-US" sz="1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5" name="Shape 12"/>
          <p:cNvSpPr/>
          <p:nvPr/>
        </p:nvSpPr>
        <p:spPr>
          <a:xfrm>
            <a:off x="598051" y="4869656"/>
            <a:ext cx="7947898" cy="757476"/>
          </a:xfrm>
          <a:prstGeom prst="rect">
            <a:avLst/>
          </a:prstGeom>
          <a:solidFill>
            <a:srgbClr val="000000">
              <a:alpha val="4000"/>
            </a:srgbClr>
          </a:solidFill>
          <a:ln/>
        </p:spPr>
      </p:sp>
      <p:sp>
        <p:nvSpPr>
          <p:cNvPr id="16" name="Text 13"/>
          <p:cNvSpPr/>
          <p:nvPr/>
        </p:nvSpPr>
        <p:spPr>
          <a:xfrm>
            <a:off x="766763" y="4978479"/>
            <a:ext cx="3632716" cy="269915"/>
          </a:xfrm>
          <a:prstGeom prst="rect">
            <a:avLst/>
          </a:prstGeom>
          <a:noFill/>
          <a:ln/>
        </p:spPr>
        <p:txBody>
          <a:bodyPr wrap="none" lIns="0" tIns="0" rIns="0" bIns="0" rtlCol="0" anchor="t"/>
          <a:lstStyle/>
          <a:p>
            <a:pPr marL="0" indent="0">
              <a:lnSpc>
                <a:spcPts val="2100"/>
              </a:lnSpc>
              <a:buNone/>
            </a:pPr>
            <a:r>
              <a:rPr lang="en-US" sz="1400" dirty="0">
                <a:solidFill>
                  <a:schemeClr val="tx1">
                    <a:lumMod val="85000"/>
                    <a:lumOff val="15000"/>
                  </a:schemeClr>
                </a:solidFill>
                <a:latin typeface="Times New Roman" panose="02020603050405020304" pitchFamily="18" charset="0"/>
                <a:ea typeface="Nobile" pitchFamily="34" charset="-122"/>
                <a:cs typeface="Times New Roman" panose="02020603050405020304" pitchFamily="18" charset="0"/>
              </a:rPr>
              <a:t>Payment Gateway</a:t>
            </a:r>
            <a:endParaRPr lang="en-US" sz="1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7" name="Text 14"/>
          <p:cNvSpPr/>
          <p:nvPr/>
        </p:nvSpPr>
        <p:spPr>
          <a:xfrm>
            <a:off x="4744522" y="4978479"/>
            <a:ext cx="3632716" cy="539829"/>
          </a:xfrm>
          <a:prstGeom prst="rect">
            <a:avLst/>
          </a:prstGeom>
          <a:noFill/>
          <a:ln/>
        </p:spPr>
        <p:txBody>
          <a:bodyPr wrap="square" lIns="0" tIns="0" rIns="0" bIns="0" rtlCol="0" anchor="t"/>
          <a:lstStyle/>
          <a:p>
            <a:pPr marL="0" indent="0">
              <a:lnSpc>
                <a:spcPts val="2100"/>
              </a:lnSpc>
              <a:buNone/>
            </a:pPr>
            <a:r>
              <a:rPr lang="en-US" sz="1400" dirty="0">
                <a:solidFill>
                  <a:schemeClr val="tx1">
                    <a:lumMod val="85000"/>
                    <a:lumOff val="15000"/>
                  </a:schemeClr>
                </a:solidFill>
                <a:latin typeface="Times New Roman" panose="02020603050405020304" pitchFamily="18" charset="0"/>
                <a:ea typeface="Nobile" pitchFamily="34" charset="-122"/>
                <a:cs typeface="Times New Roman" panose="02020603050405020304" pitchFamily="18" charset="0"/>
              </a:rPr>
              <a:t>Handles secure payment processing and integration with multiple payment options.</a:t>
            </a:r>
            <a:endParaRPr lang="en-US" sz="1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8" name="Shape 15"/>
          <p:cNvSpPr/>
          <p:nvPr/>
        </p:nvSpPr>
        <p:spPr>
          <a:xfrm>
            <a:off x="598051" y="5627132"/>
            <a:ext cx="7947898" cy="1027390"/>
          </a:xfrm>
          <a:prstGeom prst="rect">
            <a:avLst/>
          </a:prstGeom>
          <a:solidFill>
            <a:srgbClr val="FFFFFF">
              <a:alpha val="4000"/>
            </a:srgbClr>
          </a:solidFill>
          <a:ln/>
        </p:spPr>
      </p:sp>
      <p:sp>
        <p:nvSpPr>
          <p:cNvPr id="19" name="Text 16"/>
          <p:cNvSpPr/>
          <p:nvPr/>
        </p:nvSpPr>
        <p:spPr>
          <a:xfrm>
            <a:off x="766763" y="5735955"/>
            <a:ext cx="3632716" cy="269915"/>
          </a:xfrm>
          <a:prstGeom prst="rect">
            <a:avLst/>
          </a:prstGeom>
          <a:noFill/>
          <a:ln/>
        </p:spPr>
        <p:txBody>
          <a:bodyPr wrap="none" lIns="0" tIns="0" rIns="0" bIns="0" rtlCol="0" anchor="t"/>
          <a:lstStyle/>
          <a:p>
            <a:pPr marL="0" indent="0">
              <a:lnSpc>
                <a:spcPts val="2100"/>
              </a:lnSpc>
              <a:buNone/>
            </a:pPr>
            <a:r>
              <a:rPr lang="en-US" sz="1400" dirty="0">
                <a:solidFill>
                  <a:schemeClr val="tx1">
                    <a:lumMod val="85000"/>
                    <a:lumOff val="15000"/>
                  </a:schemeClr>
                </a:solidFill>
                <a:latin typeface="Times New Roman" panose="02020603050405020304" pitchFamily="18" charset="0"/>
                <a:ea typeface="Nobile" pitchFamily="34" charset="-122"/>
                <a:cs typeface="Times New Roman" panose="02020603050405020304" pitchFamily="18" charset="0"/>
              </a:rPr>
              <a:t>Theater Integration</a:t>
            </a:r>
            <a:endParaRPr lang="en-US" sz="1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20" name="Text 17"/>
          <p:cNvSpPr/>
          <p:nvPr/>
        </p:nvSpPr>
        <p:spPr>
          <a:xfrm>
            <a:off x="4744522" y="5735955"/>
            <a:ext cx="3632716" cy="809744"/>
          </a:xfrm>
          <a:prstGeom prst="rect">
            <a:avLst/>
          </a:prstGeom>
          <a:noFill/>
          <a:ln/>
        </p:spPr>
        <p:txBody>
          <a:bodyPr wrap="square" lIns="0" tIns="0" rIns="0" bIns="0" rtlCol="0" anchor="t"/>
          <a:lstStyle/>
          <a:p>
            <a:pPr marL="0" indent="0">
              <a:lnSpc>
                <a:spcPts val="2100"/>
              </a:lnSpc>
              <a:buNone/>
            </a:pPr>
            <a:r>
              <a:rPr lang="en-US" sz="1400" dirty="0">
                <a:solidFill>
                  <a:schemeClr val="tx1">
                    <a:lumMod val="85000"/>
                    <a:lumOff val="15000"/>
                  </a:schemeClr>
                </a:solidFill>
                <a:latin typeface="Times New Roman" panose="02020603050405020304" pitchFamily="18" charset="0"/>
                <a:ea typeface="Nobile" pitchFamily="34" charset="-122"/>
                <a:cs typeface="Times New Roman" panose="02020603050405020304" pitchFamily="18" charset="0"/>
              </a:rPr>
              <a:t>Connects with theater systems to retrieve real-time data on showtimes and seating availability.</a:t>
            </a:r>
            <a:endParaRPr lang="en-US" sz="1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21" name="Shape 18"/>
          <p:cNvSpPr/>
          <p:nvPr/>
        </p:nvSpPr>
        <p:spPr>
          <a:xfrm>
            <a:off x="598051" y="6654522"/>
            <a:ext cx="7947898" cy="1027390"/>
          </a:xfrm>
          <a:prstGeom prst="rect">
            <a:avLst/>
          </a:prstGeom>
          <a:solidFill>
            <a:srgbClr val="000000">
              <a:alpha val="4000"/>
            </a:srgbClr>
          </a:solidFill>
          <a:ln/>
        </p:spPr>
      </p:sp>
      <p:sp>
        <p:nvSpPr>
          <p:cNvPr id="22" name="Text 19"/>
          <p:cNvSpPr/>
          <p:nvPr/>
        </p:nvSpPr>
        <p:spPr>
          <a:xfrm>
            <a:off x="766763" y="6763345"/>
            <a:ext cx="3632716" cy="269915"/>
          </a:xfrm>
          <a:prstGeom prst="rect">
            <a:avLst/>
          </a:prstGeom>
          <a:noFill/>
          <a:ln/>
        </p:spPr>
        <p:txBody>
          <a:bodyPr wrap="none" lIns="0" tIns="0" rIns="0" bIns="0" rtlCol="0" anchor="t"/>
          <a:lstStyle/>
          <a:p>
            <a:pPr marL="0" indent="0">
              <a:lnSpc>
                <a:spcPts val="2100"/>
              </a:lnSpc>
              <a:buNone/>
            </a:pPr>
            <a:r>
              <a:rPr lang="en-US" sz="1400" dirty="0">
                <a:solidFill>
                  <a:schemeClr val="tx1">
                    <a:lumMod val="85000"/>
                    <a:lumOff val="15000"/>
                  </a:schemeClr>
                </a:solidFill>
                <a:latin typeface="Times New Roman" panose="02020603050405020304" pitchFamily="18" charset="0"/>
                <a:ea typeface="Nobile" pitchFamily="34" charset="-122"/>
                <a:cs typeface="Times New Roman" panose="02020603050405020304" pitchFamily="18" charset="0"/>
              </a:rPr>
              <a:t>Notification System</a:t>
            </a:r>
            <a:endParaRPr lang="en-US" sz="1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23" name="Text 20"/>
          <p:cNvSpPr/>
          <p:nvPr/>
        </p:nvSpPr>
        <p:spPr>
          <a:xfrm>
            <a:off x="4744522" y="6763345"/>
            <a:ext cx="3632716" cy="809744"/>
          </a:xfrm>
          <a:prstGeom prst="rect">
            <a:avLst/>
          </a:prstGeom>
          <a:noFill/>
          <a:ln/>
        </p:spPr>
        <p:txBody>
          <a:bodyPr wrap="square" lIns="0" tIns="0" rIns="0" bIns="0" rtlCol="0" anchor="t"/>
          <a:lstStyle/>
          <a:p>
            <a:pPr marL="0" indent="0">
              <a:lnSpc>
                <a:spcPts val="2100"/>
              </a:lnSpc>
              <a:buNone/>
            </a:pPr>
            <a:r>
              <a:rPr lang="en-US" sz="1400" dirty="0">
                <a:solidFill>
                  <a:schemeClr val="tx1">
                    <a:lumMod val="85000"/>
                    <a:lumOff val="15000"/>
                  </a:schemeClr>
                </a:solidFill>
                <a:latin typeface="Times New Roman" panose="02020603050405020304" pitchFamily="18" charset="0"/>
                <a:ea typeface="Nobile" pitchFamily="34" charset="-122"/>
                <a:cs typeface="Times New Roman" panose="02020603050405020304" pitchFamily="18" charset="0"/>
              </a:rPr>
              <a:t>Sends notifications to users about booking confirmations, reminders, and other relevant updates.</a:t>
            </a:r>
            <a:endParaRPr lang="en-US" sz="1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34972"/>
          </a:xfrm>
          <a:prstGeom prst="rect">
            <a:avLst/>
          </a:prstGeom>
        </p:spPr>
      </p:pic>
      <p:sp>
        <p:nvSpPr>
          <p:cNvPr id="3" name="Text 0"/>
          <p:cNvSpPr/>
          <p:nvPr/>
        </p:nvSpPr>
        <p:spPr>
          <a:xfrm>
            <a:off x="737711" y="3386376"/>
            <a:ext cx="5270063" cy="658654"/>
          </a:xfrm>
          <a:prstGeom prst="rect">
            <a:avLst/>
          </a:prstGeom>
          <a:noFill/>
          <a:ln/>
        </p:spPr>
        <p:txBody>
          <a:bodyPr wrap="none" lIns="0" tIns="0" rIns="0" bIns="0" rtlCol="0" anchor="t"/>
          <a:lstStyle/>
          <a:p>
            <a:pPr marL="0" indent="0">
              <a:lnSpc>
                <a:spcPts val="5150"/>
              </a:lnSpc>
              <a:buNone/>
            </a:pPr>
            <a:r>
              <a:rPr lang="en-US" sz="4100" b="1" dirty="0">
                <a:solidFill>
                  <a:schemeClr val="tx1">
                    <a:lumMod val="85000"/>
                    <a:lumOff val="15000"/>
                  </a:schemeClr>
                </a:solidFill>
                <a:latin typeface="Agency FB" panose="020B0503020202020204" pitchFamily="34" charset="0"/>
                <a:ea typeface="Fraunces" pitchFamily="34" charset="-122"/>
                <a:cs typeface="Times New Roman" panose="02020603050405020304" pitchFamily="18" charset="0"/>
              </a:rPr>
              <a:t>Listed Modules</a:t>
            </a:r>
            <a:endParaRPr lang="en-US" sz="4100" dirty="0">
              <a:solidFill>
                <a:schemeClr val="tx1">
                  <a:lumMod val="85000"/>
                  <a:lumOff val="15000"/>
                </a:schemeClr>
              </a:solidFill>
              <a:latin typeface="Agency FB" panose="020B0503020202020204" pitchFamily="34" charset="0"/>
              <a:cs typeface="Times New Roman" panose="02020603050405020304" pitchFamily="18" charset="0"/>
            </a:endParaRPr>
          </a:p>
        </p:txBody>
      </p:sp>
      <p:sp>
        <p:nvSpPr>
          <p:cNvPr id="4" name="Text 1"/>
          <p:cNvSpPr/>
          <p:nvPr/>
        </p:nvSpPr>
        <p:spPr>
          <a:xfrm>
            <a:off x="737711" y="4361140"/>
            <a:ext cx="13154977" cy="337304"/>
          </a:xfrm>
          <a:prstGeom prst="rect">
            <a:avLst/>
          </a:prstGeom>
          <a:noFill/>
          <a:ln/>
        </p:spPr>
        <p:txBody>
          <a:bodyPr wrap="none" lIns="0" tIns="0" rIns="0" bIns="0" rtlCol="0" anchor="t"/>
          <a:lstStyle/>
          <a:p>
            <a:pPr marL="0" indent="0">
              <a:lnSpc>
                <a:spcPts val="2650"/>
              </a:lnSpc>
              <a:buNone/>
            </a:pPr>
            <a:r>
              <a:rPr lang="en-US" sz="1650" dirty="0">
                <a:solidFill>
                  <a:schemeClr val="tx1">
                    <a:lumMod val="85000"/>
                    <a:lumOff val="15000"/>
                  </a:schemeClr>
                </a:solidFill>
                <a:latin typeface="Times New Roman" panose="02020603050405020304" pitchFamily="18" charset="0"/>
                <a:ea typeface="Nobile" pitchFamily="34" charset="-122"/>
                <a:cs typeface="Times New Roman" panose="02020603050405020304" pitchFamily="18" charset="0"/>
              </a:rPr>
              <a:t>The online movie ticket booking system comprises various modules that work together to deliver the desired functionality.</a:t>
            </a:r>
            <a:endParaRPr lang="en-US" sz="165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pic>
        <p:nvPicPr>
          <p:cNvPr id="5" name="Image 1" descr="preencoded.png"/>
          <p:cNvPicPr>
            <a:picLocks noChangeAspect="1"/>
          </p:cNvPicPr>
          <p:nvPr/>
        </p:nvPicPr>
        <p:blipFill>
          <a:blip r:embed="rId4"/>
          <a:stretch>
            <a:fillRect/>
          </a:stretch>
        </p:blipFill>
        <p:spPr>
          <a:xfrm>
            <a:off x="737711" y="4935498"/>
            <a:ext cx="526971" cy="526971"/>
          </a:xfrm>
          <a:prstGeom prst="rect">
            <a:avLst/>
          </a:prstGeom>
        </p:spPr>
      </p:pic>
      <p:sp>
        <p:nvSpPr>
          <p:cNvPr id="6" name="Text 2"/>
          <p:cNvSpPr/>
          <p:nvPr/>
        </p:nvSpPr>
        <p:spPr>
          <a:xfrm>
            <a:off x="737711" y="5673209"/>
            <a:ext cx="2634972" cy="329327"/>
          </a:xfrm>
          <a:prstGeom prst="rect">
            <a:avLst/>
          </a:prstGeom>
          <a:noFill/>
          <a:ln/>
        </p:spPr>
        <p:txBody>
          <a:bodyPr wrap="none" lIns="0" tIns="0" rIns="0" bIns="0" rtlCol="0" anchor="t"/>
          <a:lstStyle/>
          <a:p>
            <a:pPr marL="0" indent="0" algn="l">
              <a:lnSpc>
                <a:spcPts val="2550"/>
              </a:lnSpc>
              <a:buNone/>
            </a:pPr>
            <a:r>
              <a:rPr lang="en-US" sz="2050" b="1" dirty="0">
                <a:solidFill>
                  <a:schemeClr val="tx1">
                    <a:lumMod val="85000"/>
                    <a:lumOff val="15000"/>
                  </a:schemeClr>
                </a:solidFill>
                <a:latin typeface="Times New Roman" panose="02020603050405020304" pitchFamily="18" charset="0"/>
                <a:ea typeface="Fraunces" pitchFamily="34" charset="-122"/>
                <a:cs typeface="Times New Roman" panose="02020603050405020304" pitchFamily="18" charset="0"/>
              </a:rPr>
              <a:t>User Management</a:t>
            </a:r>
            <a:endParaRPr lang="en-US" sz="205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7" name="Text 3"/>
          <p:cNvSpPr/>
          <p:nvPr/>
        </p:nvSpPr>
        <p:spPr>
          <a:xfrm>
            <a:off x="737711" y="6128980"/>
            <a:ext cx="3051572" cy="1011912"/>
          </a:xfrm>
          <a:prstGeom prst="rect">
            <a:avLst/>
          </a:prstGeom>
          <a:noFill/>
          <a:ln/>
        </p:spPr>
        <p:txBody>
          <a:bodyPr wrap="square" lIns="0" tIns="0" rIns="0" bIns="0" rtlCol="0" anchor="t"/>
          <a:lstStyle/>
          <a:p>
            <a:pPr marL="0" indent="0" algn="l">
              <a:lnSpc>
                <a:spcPts val="2650"/>
              </a:lnSpc>
              <a:buNone/>
            </a:pPr>
            <a:r>
              <a:rPr lang="en-US" sz="1650" dirty="0">
                <a:solidFill>
                  <a:schemeClr val="tx1">
                    <a:lumMod val="85000"/>
                    <a:lumOff val="15000"/>
                  </a:schemeClr>
                </a:solidFill>
                <a:latin typeface="Times New Roman" panose="02020603050405020304" pitchFamily="18" charset="0"/>
                <a:ea typeface="Nobile" pitchFamily="34" charset="-122"/>
                <a:cs typeface="Times New Roman" panose="02020603050405020304" pitchFamily="18" charset="0"/>
              </a:rPr>
              <a:t>Manages user registration, login, profile management, and account settings.</a:t>
            </a:r>
            <a:endParaRPr lang="en-US" sz="165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pic>
        <p:nvPicPr>
          <p:cNvPr id="8" name="Image 2" descr="preencoded.png"/>
          <p:cNvPicPr>
            <a:picLocks noChangeAspect="1"/>
          </p:cNvPicPr>
          <p:nvPr/>
        </p:nvPicPr>
        <p:blipFill>
          <a:blip r:embed="rId5"/>
          <a:stretch>
            <a:fillRect/>
          </a:stretch>
        </p:blipFill>
        <p:spPr>
          <a:xfrm>
            <a:off x="4105394" y="4935498"/>
            <a:ext cx="526971" cy="526971"/>
          </a:xfrm>
          <a:prstGeom prst="rect">
            <a:avLst/>
          </a:prstGeom>
        </p:spPr>
      </p:pic>
      <p:sp>
        <p:nvSpPr>
          <p:cNvPr id="9" name="Text 4"/>
          <p:cNvSpPr/>
          <p:nvPr/>
        </p:nvSpPr>
        <p:spPr>
          <a:xfrm>
            <a:off x="4105394" y="5673209"/>
            <a:ext cx="2634972" cy="329327"/>
          </a:xfrm>
          <a:prstGeom prst="rect">
            <a:avLst/>
          </a:prstGeom>
          <a:noFill/>
          <a:ln/>
        </p:spPr>
        <p:txBody>
          <a:bodyPr wrap="none" lIns="0" tIns="0" rIns="0" bIns="0" rtlCol="0" anchor="t"/>
          <a:lstStyle/>
          <a:p>
            <a:pPr marL="0" indent="0" algn="l">
              <a:lnSpc>
                <a:spcPts val="2550"/>
              </a:lnSpc>
              <a:buNone/>
            </a:pPr>
            <a:r>
              <a:rPr lang="en-US" sz="2050" b="1" dirty="0">
                <a:solidFill>
                  <a:schemeClr val="tx1">
                    <a:lumMod val="85000"/>
                    <a:lumOff val="15000"/>
                  </a:schemeClr>
                </a:solidFill>
                <a:latin typeface="Times New Roman" panose="02020603050405020304" pitchFamily="18" charset="0"/>
                <a:ea typeface="Fraunces" pitchFamily="34" charset="-122"/>
                <a:cs typeface="Times New Roman" panose="02020603050405020304" pitchFamily="18" charset="0"/>
              </a:rPr>
              <a:t>Movie Management</a:t>
            </a:r>
            <a:endParaRPr lang="en-US" sz="205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0" name="Text 5"/>
          <p:cNvSpPr/>
          <p:nvPr/>
        </p:nvSpPr>
        <p:spPr>
          <a:xfrm>
            <a:off x="4105394" y="6128980"/>
            <a:ext cx="3051691" cy="1011912"/>
          </a:xfrm>
          <a:prstGeom prst="rect">
            <a:avLst/>
          </a:prstGeom>
          <a:noFill/>
          <a:ln/>
        </p:spPr>
        <p:txBody>
          <a:bodyPr wrap="square" lIns="0" tIns="0" rIns="0" bIns="0" rtlCol="0" anchor="t"/>
          <a:lstStyle/>
          <a:p>
            <a:pPr marL="0" indent="0" algn="l">
              <a:lnSpc>
                <a:spcPts val="2650"/>
              </a:lnSpc>
              <a:buNone/>
            </a:pPr>
            <a:r>
              <a:rPr lang="en-US" sz="1650" dirty="0">
                <a:solidFill>
                  <a:schemeClr val="tx1">
                    <a:lumMod val="85000"/>
                    <a:lumOff val="15000"/>
                  </a:schemeClr>
                </a:solidFill>
                <a:latin typeface="Times New Roman" panose="02020603050405020304" pitchFamily="18" charset="0"/>
                <a:ea typeface="Nobile" pitchFamily="34" charset="-122"/>
                <a:cs typeface="Times New Roman" panose="02020603050405020304" pitchFamily="18" charset="0"/>
              </a:rPr>
              <a:t>Handles movie data, including titles, descriptions, genres, and release dates.</a:t>
            </a:r>
            <a:endParaRPr lang="en-US" sz="165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pic>
        <p:nvPicPr>
          <p:cNvPr id="11" name="Image 3" descr="preencoded.png"/>
          <p:cNvPicPr>
            <a:picLocks noChangeAspect="1"/>
          </p:cNvPicPr>
          <p:nvPr/>
        </p:nvPicPr>
        <p:blipFill>
          <a:blip r:embed="rId6"/>
          <a:stretch>
            <a:fillRect/>
          </a:stretch>
        </p:blipFill>
        <p:spPr>
          <a:xfrm>
            <a:off x="7473196" y="4935498"/>
            <a:ext cx="526971" cy="526971"/>
          </a:xfrm>
          <a:prstGeom prst="rect">
            <a:avLst/>
          </a:prstGeom>
        </p:spPr>
      </p:pic>
      <p:sp>
        <p:nvSpPr>
          <p:cNvPr id="12" name="Text 6"/>
          <p:cNvSpPr/>
          <p:nvPr/>
        </p:nvSpPr>
        <p:spPr>
          <a:xfrm>
            <a:off x="7473196" y="5673209"/>
            <a:ext cx="2865001" cy="329327"/>
          </a:xfrm>
          <a:prstGeom prst="rect">
            <a:avLst/>
          </a:prstGeom>
          <a:noFill/>
          <a:ln/>
        </p:spPr>
        <p:txBody>
          <a:bodyPr wrap="none" lIns="0" tIns="0" rIns="0" bIns="0" rtlCol="0" anchor="t"/>
          <a:lstStyle/>
          <a:p>
            <a:pPr marL="0" indent="0" algn="l">
              <a:lnSpc>
                <a:spcPts val="2550"/>
              </a:lnSpc>
              <a:buNone/>
            </a:pPr>
            <a:r>
              <a:rPr lang="en-US" sz="2050" b="1" dirty="0">
                <a:solidFill>
                  <a:schemeClr val="tx1">
                    <a:lumMod val="85000"/>
                    <a:lumOff val="15000"/>
                  </a:schemeClr>
                </a:solidFill>
                <a:latin typeface="Times New Roman" panose="02020603050405020304" pitchFamily="18" charset="0"/>
                <a:ea typeface="Fraunces" pitchFamily="34" charset="-122"/>
                <a:cs typeface="Times New Roman" panose="02020603050405020304" pitchFamily="18" charset="0"/>
              </a:rPr>
              <a:t>Theater Management</a:t>
            </a:r>
            <a:endParaRPr lang="en-US" sz="205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3" name="Text 7"/>
          <p:cNvSpPr/>
          <p:nvPr/>
        </p:nvSpPr>
        <p:spPr>
          <a:xfrm>
            <a:off x="7473196" y="6128980"/>
            <a:ext cx="3051691" cy="1349216"/>
          </a:xfrm>
          <a:prstGeom prst="rect">
            <a:avLst/>
          </a:prstGeom>
          <a:noFill/>
          <a:ln/>
        </p:spPr>
        <p:txBody>
          <a:bodyPr wrap="square" lIns="0" tIns="0" rIns="0" bIns="0" rtlCol="0" anchor="t"/>
          <a:lstStyle/>
          <a:p>
            <a:pPr marL="0" indent="0" algn="l">
              <a:lnSpc>
                <a:spcPts val="2650"/>
              </a:lnSpc>
              <a:buNone/>
            </a:pPr>
            <a:r>
              <a:rPr lang="en-US" sz="1650" dirty="0">
                <a:solidFill>
                  <a:schemeClr val="tx1">
                    <a:lumMod val="85000"/>
                    <a:lumOff val="15000"/>
                  </a:schemeClr>
                </a:solidFill>
                <a:latin typeface="Times New Roman" panose="02020603050405020304" pitchFamily="18" charset="0"/>
                <a:ea typeface="Nobile" pitchFamily="34" charset="-122"/>
                <a:cs typeface="Times New Roman" panose="02020603050405020304" pitchFamily="18" charset="0"/>
              </a:rPr>
              <a:t>Manages theater information, including locations, screen layouts, and seating configurations.</a:t>
            </a:r>
            <a:endParaRPr lang="en-US" sz="165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pic>
        <p:nvPicPr>
          <p:cNvPr id="14" name="Image 4" descr="preencoded.png"/>
          <p:cNvPicPr>
            <a:picLocks noChangeAspect="1"/>
          </p:cNvPicPr>
          <p:nvPr/>
        </p:nvPicPr>
        <p:blipFill>
          <a:blip r:embed="rId7"/>
          <a:stretch>
            <a:fillRect/>
          </a:stretch>
        </p:blipFill>
        <p:spPr>
          <a:xfrm>
            <a:off x="10840998" y="4935498"/>
            <a:ext cx="526971" cy="526971"/>
          </a:xfrm>
          <a:prstGeom prst="rect">
            <a:avLst/>
          </a:prstGeom>
        </p:spPr>
      </p:pic>
      <p:sp>
        <p:nvSpPr>
          <p:cNvPr id="15" name="Text 8"/>
          <p:cNvSpPr/>
          <p:nvPr/>
        </p:nvSpPr>
        <p:spPr>
          <a:xfrm>
            <a:off x="10840998" y="5673209"/>
            <a:ext cx="3051691" cy="658654"/>
          </a:xfrm>
          <a:prstGeom prst="rect">
            <a:avLst/>
          </a:prstGeom>
          <a:noFill/>
          <a:ln/>
        </p:spPr>
        <p:txBody>
          <a:bodyPr wrap="square" lIns="0" tIns="0" rIns="0" bIns="0" rtlCol="0" anchor="t"/>
          <a:lstStyle/>
          <a:p>
            <a:pPr marL="0" indent="0" algn="l">
              <a:lnSpc>
                <a:spcPts val="2550"/>
              </a:lnSpc>
              <a:buNone/>
            </a:pPr>
            <a:r>
              <a:rPr lang="en-US" sz="2050" b="1" dirty="0">
                <a:solidFill>
                  <a:schemeClr val="tx1">
                    <a:lumMod val="85000"/>
                    <a:lumOff val="15000"/>
                  </a:schemeClr>
                </a:solidFill>
                <a:latin typeface="Times New Roman" panose="02020603050405020304" pitchFamily="18" charset="0"/>
                <a:ea typeface="Fraunces" pitchFamily="34" charset="-122"/>
                <a:cs typeface="Times New Roman" panose="02020603050405020304" pitchFamily="18" charset="0"/>
              </a:rPr>
              <a:t>Showtime Management</a:t>
            </a:r>
            <a:endParaRPr lang="en-US" sz="205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6" name="Text 9"/>
          <p:cNvSpPr/>
          <p:nvPr/>
        </p:nvSpPr>
        <p:spPr>
          <a:xfrm>
            <a:off x="10840998" y="6458307"/>
            <a:ext cx="3051691" cy="1011912"/>
          </a:xfrm>
          <a:prstGeom prst="rect">
            <a:avLst/>
          </a:prstGeom>
          <a:noFill/>
          <a:ln/>
        </p:spPr>
        <p:txBody>
          <a:bodyPr wrap="square" lIns="0" tIns="0" rIns="0" bIns="0" rtlCol="0" anchor="t"/>
          <a:lstStyle/>
          <a:p>
            <a:pPr marL="0" indent="0" algn="l">
              <a:lnSpc>
                <a:spcPts val="2650"/>
              </a:lnSpc>
              <a:buNone/>
            </a:pPr>
            <a:r>
              <a:rPr lang="en-US" sz="1650" dirty="0">
                <a:solidFill>
                  <a:schemeClr val="tx1">
                    <a:lumMod val="85000"/>
                    <a:lumOff val="15000"/>
                  </a:schemeClr>
                </a:solidFill>
                <a:latin typeface="Times New Roman" panose="02020603050405020304" pitchFamily="18" charset="0"/>
                <a:ea typeface="Nobile" pitchFamily="34" charset="-122"/>
                <a:cs typeface="Times New Roman" panose="02020603050405020304" pitchFamily="18" charset="0"/>
              </a:rPr>
              <a:t>Handles showtime scheduling, availability, and real-time updates.</a:t>
            </a:r>
            <a:endParaRPr lang="en-US" sz="165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DC708B18-F089-CDED-B5E0-C4EBC3FAA073}"/>
              </a:ext>
            </a:extLst>
          </p:cNvPr>
          <p:cNvPicPr>
            <a:picLocks noChangeAspect="1"/>
          </p:cNvPicPr>
          <p:nvPr/>
        </p:nvPicPr>
        <p:blipFill>
          <a:blip r:embed="rId8"/>
          <a:stretch>
            <a:fillRect/>
          </a:stretch>
        </p:blipFill>
        <p:spPr>
          <a:xfrm flipV="1">
            <a:off x="12739355" y="7734254"/>
            <a:ext cx="1891045" cy="495343"/>
          </a:xfrm>
          <a:prstGeom prst="rect">
            <a:avLst/>
          </a:prstGeom>
        </p:spPr>
      </p:pic>
      <p:pic>
        <p:nvPicPr>
          <p:cNvPr id="18" name="Picture 17">
            <a:extLst>
              <a:ext uri="{FF2B5EF4-FFF2-40B4-BE49-F238E27FC236}">
                <a16:creationId xmlns:a16="http://schemas.microsoft.com/office/drawing/2014/main" id="{7028A06A-88C7-B348-1B3C-AE14D6A341CA}"/>
              </a:ext>
            </a:extLst>
          </p:cNvPr>
          <p:cNvPicPr>
            <a:picLocks noChangeAspect="1"/>
          </p:cNvPicPr>
          <p:nvPr/>
        </p:nvPicPr>
        <p:blipFill>
          <a:blip r:embed="rId8"/>
          <a:stretch>
            <a:fillRect/>
          </a:stretch>
        </p:blipFill>
        <p:spPr>
          <a:xfrm flipV="1">
            <a:off x="12739355" y="7734257"/>
            <a:ext cx="1891045" cy="495343"/>
          </a:xfrm>
          <a:prstGeom prst="rect">
            <a:avLst/>
          </a:prstGeom>
        </p:spPr>
      </p:pic>
      <p:pic>
        <p:nvPicPr>
          <p:cNvPr id="19" name="Picture 18">
            <a:extLst>
              <a:ext uri="{FF2B5EF4-FFF2-40B4-BE49-F238E27FC236}">
                <a16:creationId xmlns:a16="http://schemas.microsoft.com/office/drawing/2014/main" id="{E637E890-066D-422F-C0C8-D388F6D8DA8B}"/>
              </a:ext>
            </a:extLst>
          </p:cNvPr>
          <p:cNvPicPr>
            <a:picLocks noChangeAspect="1"/>
          </p:cNvPicPr>
          <p:nvPr/>
        </p:nvPicPr>
        <p:blipFill>
          <a:blip r:embed="rId8"/>
          <a:stretch>
            <a:fillRect/>
          </a:stretch>
        </p:blipFill>
        <p:spPr>
          <a:xfrm flipV="1">
            <a:off x="12739354" y="7734251"/>
            <a:ext cx="1891045" cy="49534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18185" y="842605"/>
            <a:ext cx="12610505" cy="641271"/>
          </a:xfrm>
          <a:prstGeom prst="rect">
            <a:avLst/>
          </a:prstGeom>
          <a:noFill/>
          <a:ln/>
        </p:spPr>
        <p:txBody>
          <a:bodyPr wrap="none" lIns="0" tIns="0" rIns="0" bIns="0" rtlCol="0" anchor="t"/>
          <a:lstStyle/>
          <a:p>
            <a:pPr marL="0" indent="0">
              <a:lnSpc>
                <a:spcPts val="5000"/>
              </a:lnSpc>
              <a:buNone/>
            </a:pPr>
            <a:r>
              <a:rPr lang="en-US" sz="4000" b="1" dirty="0">
                <a:solidFill>
                  <a:schemeClr val="tx1">
                    <a:lumMod val="85000"/>
                    <a:lumOff val="15000"/>
                  </a:schemeClr>
                </a:solidFill>
                <a:latin typeface="Agency FB" panose="020B0503020202020204" pitchFamily="34" charset="0"/>
                <a:ea typeface="Fraunces" pitchFamily="34" charset="-122"/>
                <a:cs typeface="Times New Roman" panose="02020603050405020304" pitchFamily="18" charset="0"/>
              </a:rPr>
              <a:t>Each Module Description and Output Screenshot</a:t>
            </a:r>
            <a:endParaRPr lang="en-US" sz="4000" dirty="0">
              <a:solidFill>
                <a:schemeClr val="tx1">
                  <a:lumMod val="85000"/>
                  <a:lumOff val="15000"/>
                </a:schemeClr>
              </a:solidFill>
              <a:latin typeface="Agency FB" panose="020B0503020202020204" pitchFamily="34" charset="0"/>
              <a:cs typeface="Times New Roman" panose="02020603050405020304" pitchFamily="18" charset="0"/>
            </a:endParaRPr>
          </a:p>
        </p:txBody>
      </p:sp>
      <p:sp>
        <p:nvSpPr>
          <p:cNvPr id="3" name="Text 1"/>
          <p:cNvSpPr/>
          <p:nvPr/>
        </p:nvSpPr>
        <p:spPr>
          <a:xfrm>
            <a:off x="718185" y="1894284"/>
            <a:ext cx="13194030" cy="328374"/>
          </a:xfrm>
          <a:prstGeom prst="rect">
            <a:avLst/>
          </a:prstGeom>
          <a:noFill/>
          <a:ln/>
        </p:spPr>
        <p:txBody>
          <a:bodyPr wrap="none" lIns="0" tIns="0" rIns="0" bIns="0" rtlCol="0" anchor="t"/>
          <a:lstStyle/>
          <a:p>
            <a:pPr marL="0" indent="0">
              <a:lnSpc>
                <a:spcPts val="2550"/>
              </a:lnSpc>
              <a:buNone/>
            </a:pPr>
            <a:r>
              <a:rPr lang="en-US" sz="1600" dirty="0">
                <a:solidFill>
                  <a:schemeClr val="tx1">
                    <a:lumMod val="85000"/>
                    <a:lumOff val="15000"/>
                  </a:schemeClr>
                </a:solidFill>
                <a:latin typeface="Times New Roman" panose="02020603050405020304" pitchFamily="18" charset="0"/>
                <a:ea typeface="Nobile" pitchFamily="34" charset="-122"/>
                <a:cs typeface="Times New Roman" panose="02020603050405020304" pitchFamily="18" charset="0"/>
              </a:rPr>
              <a:t>Each module in the online movie ticket booking system plays a crucial role in delivering a seamless and enjoyable user experience.</a:t>
            </a:r>
            <a:endParaRPr lang="en-US" sz="16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pic>
        <p:nvPicPr>
          <p:cNvPr id="4" name="Image 0" descr="preencoded.png"/>
          <p:cNvPicPr>
            <a:picLocks noChangeAspect="1"/>
          </p:cNvPicPr>
          <p:nvPr/>
        </p:nvPicPr>
        <p:blipFill>
          <a:blip r:embed="rId3"/>
          <a:stretch>
            <a:fillRect/>
          </a:stretch>
        </p:blipFill>
        <p:spPr>
          <a:xfrm>
            <a:off x="718185" y="2453521"/>
            <a:ext cx="4192786" cy="2591276"/>
          </a:xfrm>
          <a:prstGeom prst="rect">
            <a:avLst/>
          </a:prstGeom>
        </p:spPr>
      </p:pic>
      <p:sp>
        <p:nvSpPr>
          <p:cNvPr id="5" name="Text 2"/>
          <p:cNvSpPr/>
          <p:nvPr/>
        </p:nvSpPr>
        <p:spPr>
          <a:xfrm>
            <a:off x="718185" y="5301258"/>
            <a:ext cx="2565202" cy="320635"/>
          </a:xfrm>
          <a:prstGeom prst="rect">
            <a:avLst/>
          </a:prstGeom>
          <a:noFill/>
          <a:ln/>
        </p:spPr>
        <p:txBody>
          <a:bodyPr wrap="none" lIns="0" tIns="0" rIns="0" bIns="0" rtlCol="0" anchor="t"/>
          <a:lstStyle/>
          <a:p>
            <a:pPr marL="0" indent="0" algn="l">
              <a:lnSpc>
                <a:spcPts val="2500"/>
              </a:lnSpc>
              <a:buNone/>
            </a:pPr>
            <a:r>
              <a:rPr lang="en-US" sz="2000" b="1" dirty="0">
                <a:solidFill>
                  <a:schemeClr val="tx1">
                    <a:lumMod val="85000"/>
                    <a:lumOff val="15000"/>
                  </a:schemeClr>
                </a:solidFill>
                <a:latin typeface="Times New Roman" panose="02020603050405020304" pitchFamily="18" charset="0"/>
                <a:ea typeface="Fraunces" pitchFamily="34" charset="-122"/>
                <a:cs typeface="Times New Roman" panose="02020603050405020304" pitchFamily="18" charset="0"/>
              </a:rPr>
              <a:t>Movie Listing</a:t>
            </a:r>
            <a:endParaRPr lang="en-US" sz="20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6" name="Text 3"/>
          <p:cNvSpPr/>
          <p:nvPr/>
        </p:nvSpPr>
        <p:spPr>
          <a:xfrm>
            <a:off x="718185" y="5745004"/>
            <a:ext cx="4192786" cy="1313498"/>
          </a:xfrm>
          <a:prstGeom prst="rect">
            <a:avLst/>
          </a:prstGeom>
          <a:noFill/>
          <a:ln/>
        </p:spPr>
        <p:txBody>
          <a:bodyPr wrap="square" lIns="0" tIns="0" rIns="0" bIns="0" rtlCol="0" anchor="t"/>
          <a:lstStyle/>
          <a:p>
            <a:pPr marL="0" indent="0" algn="l">
              <a:lnSpc>
                <a:spcPts val="2550"/>
              </a:lnSpc>
              <a:buNone/>
            </a:pPr>
            <a:r>
              <a:rPr lang="en-US" sz="1600" dirty="0">
                <a:solidFill>
                  <a:schemeClr val="tx1">
                    <a:lumMod val="85000"/>
                    <a:lumOff val="15000"/>
                  </a:schemeClr>
                </a:solidFill>
                <a:latin typeface="Times New Roman" panose="02020603050405020304" pitchFamily="18" charset="0"/>
                <a:ea typeface="Nobile" pitchFamily="34" charset="-122"/>
                <a:cs typeface="Times New Roman" panose="02020603050405020304" pitchFamily="18" charset="0"/>
              </a:rPr>
              <a:t>The Movie Listing module displays a user-friendly list of movies with relevant details, allowing users to browse and select movies based on their preferences.</a:t>
            </a:r>
            <a:endParaRPr lang="en-US" sz="16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pic>
        <p:nvPicPr>
          <p:cNvPr id="7" name="Image 1" descr="preencoded.png"/>
          <p:cNvPicPr>
            <a:picLocks noChangeAspect="1"/>
          </p:cNvPicPr>
          <p:nvPr/>
        </p:nvPicPr>
        <p:blipFill>
          <a:blip r:embed="rId4"/>
          <a:stretch>
            <a:fillRect/>
          </a:stretch>
        </p:blipFill>
        <p:spPr>
          <a:xfrm>
            <a:off x="5218748" y="2453521"/>
            <a:ext cx="4192786" cy="2591276"/>
          </a:xfrm>
          <a:prstGeom prst="rect">
            <a:avLst/>
          </a:prstGeom>
        </p:spPr>
      </p:pic>
      <p:sp>
        <p:nvSpPr>
          <p:cNvPr id="8" name="Text 4"/>
          <p:cNvSpPr/>
          <p:nvPr/>
        </p:nvSpPr>
        <p:spPr>
          <a:xfrm>
            <a:off x="5218748" y="5301258"/>
            <a:ext cx="2565202" cy="320635"/>
          </a:xfrm>
          <a:prstGeom prst="rect">
            <a:avLst/>
          </a:prstGeom>
          <a:noFill/>
          <a:ln/>
        </p:spPr>
        <p:txBody>
          <a:bodyPr wrap="none" lIns="0" tIns="0" rIns="0" bIns="0" rtlCol="0" anchor="t"/>
          <a:lstStyle/>
          <a:p>
            <a:pPr marL="0" indent="0" algn="l">
              <a:lnSpc>
                <a:spcPts val="2500"/>
              </a:lnSpc>
              <a:buNone/>
            </a:pPr>
            <a:r>
              <a:rPr lang="en-US" sz="2000" b="1" dirty="0">
                <a:solidFill>
                  <a:schemeClr val="tx1">
                    <a:lumMod val="85000"/>
                    <a:lumOff val="15000"/>
                  </a:schemeClr>
                </a:solidFill>
                <a:latin typeface="Times New Roman" panose="02020603050405020304" pitchFamily="18" charset="0"/>
                <a:ea typeface="Fraunces" pitchFamily="34" charset="-122"/>
                <a:cs typeface="Times New Roman" panose="02020603050405020304" pitchFamily="18" charset="0"/>
              </a:rPr>
              <a:t>Movie Details</a:t>
            </a:r>
            <a:endParaRPr lang="en-US" sz="20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9" name="Text 5"/>
          <p:cNvSpPr/>
          <p:nvPr/>
        </p:nvSpPr>
        <p:spPr>
          <a:xfrm>
            <a:off x="5218748" y="5745004"/>
            <a:ext cx="4192786" cy="1313498"/>
          </a:xfrm>
          <a:prstGeom prst="rect">
            <a:avLst/>
          </a:prstGeom>
          <a:noFill/>
          <a:ln/>
        </p:spPr>
        <p:txBody>
          <a:bodyPr wrap="square" lIns="0" tIns="0" rIns="0" bIns="0" rtlCol="0" anchor="t"/>
          <a:lstStyle/>
          <a:p>
            <a:pPr marL="0" indent="0" algn="l">
              <a:lnSpc>
                <a:spcPts val="2550"/>
              </a:lnSpc>
              <a:buNone/>
            </a:pPr>
            <a:r>
              <a:rPr lang="en-US" sz="1600" dirty="0">
                <a:solidFill>
                  <a:schemeClr val="tx1">
                    <a:lumMod val="85000"/>
                    <a:lumOff val="15000"/>
                  </a:schemeClr>
                </a:solidFill>
                <a:latin typeface="Times New Roman" panose="02020603050405020304" pitchFamily="18" charset="0"/>
                <a:ea typeface="Nobile" pitchFamily="34" charset="-122"/>
                <a:cs typeface="Times New Roman" panose="02020603050405020304" pitchFamily="18" charset="0"/>
              </a:rPr>
              <a:t>The Movie Details module provides comprehensive information about a selected movie, including synopsis, cast and crew, trailers, and user ratings.</a:t>
            </a:r>
            <a:endParaRPr lang="en-US" sz="16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pic>
        <p:nvPicPr>
          <p:cNvPr id="10" name="Image 2" descr="preencoded.png"/>
          <p:cNvPicPr>
            <a:picLocks noChangeAspect="1"/>
          </p:cNvPicPr>
          <p:nvPr/>
        </p:nvPicPr>
        <p:blipFill>
          <a:blip r:embed="rId5"/>
          <a:stretch>
            <a:fillRect/>
          </a:stretch>
        </p:blipFill>
        <p:spPr>
          <a:xfrm>
            <a:off x="9719310" y="2453521"/>
            <a:ext cx="4192905" cy="2591395"/>
          </a:xfrm>
          <a:prstGeom prst="rect">
            <a:avLst/>
          </a:prstGeom>
        </p:spPr>
      </p:pic>
      <p:sp>
        <p:nvSpPr>
          <p:cNvPr id="11" name="Text 6"/>
          <p:cNvSpPr/>
          <p:nvPr/>
        </p:nvSpPr>
        <p:spPr>
          <a:xfrm>
            <a:off x="9719310" y="5301377"/>
            <a:ext cx="2565202" cy="320635"/>
          </a:xfrm>
          <a:prstGeom prst="rect">
            <a:avLst/>
          </a:prstGeom>
          <a:noFill/>
          <a:ln/>
        </p:spPr>
        <p:txBody>
          <a:bodyPr wrap="none" lIns="0" tIns="0" rIns="0" bIns="0" rtlCol="0" anchor="t"/>
          <a:lstStyle/>
          <a:p>
            <a:pPr marL="0" indent="0" algn="l">
              <a:lnSpc>
                <a:spcPts val="2500"/>
              </a:lnSpc>
              <a:buNone/>
            </a:pPr>
            <a:r>
              <a:rPr lang="en-US" sz="2000" b="1" dirty="0">
                <a:solidFill>
                  <a:schemeClr val="tx1">
                    <a:lumMod val="85000"/>
                    <a:lumOff val="15000"/>
                  </a:schemeClr>
                </a:solidFill>
                <a:latin typeface="Times New Roman" panose="02020603050405020304" pitchFamily="18" charset="0"/>
                <a:ea typeface="Fraunces" pitchFamily="34" charset="-122"/>
                <a:cs typeface="Times New Roman" panose="02020603050405020304" pitchFamily="18" charset="0"/>
              </a:rPr>
              <a:t>Seat Selection</a:t>
            </a:r>
            <a:endParaRPr lang="en-US" sz="20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2" name="Text 7"/>
          <p:cNvSpPr/>
          <p:nvPr/>
        </p:nvSpPr>
        <p:spPr>
          <a:xfrm>
            <a:off x="9719310" y="5745123"/>
            <a:ext cx="4192905" cy="1641872"/>
          </a:xfrm>
          <a:prstGeom prst="rect">
            <a:avLst/>
          </a:prstGeom>
          <a:noFill/>
          <a:ln/>
        </p:spPr>
        <p:txBody>
          <a:bodyPr wrap="square" lIns="0" tIns="0" rIns="0" bIns="0" rtlCol="0" anchor="t"/>
          <a:lstStyle/>
          <a:p>
            <a:pPr marL="0" indent="0" algn="l">
              <a:lnSpc>
                <a:spcPts val="2550"/>
              </a:lnSpc>
              <a:buNone/>
            </a:pPr>
            <a:r>
              <a:rPr lang="en-US" sz="1600" dirty="0">
                <a:solidFill>
                  <a:schemeClr val="tx1">
                    <a:lumMod val="85000"/>
                    <a:lumOff val="15000"/>
                  </a:schemeClr>
                </a:solidFill>
                <a:latin typeface="Times New Roman" panose="02020603050405020304" pitchFamily="18" charset="0"/>
                <a:ea typeface="Nobile" pitchFamily="34" charset="-122"/>
                <a:cs typeface="Times New Roman" panose="02020603050405020304" pitchFamily="18" charset="0"/>
              </a:rPr>
              <a:t>The Seat Selection module presents a seating map with available and reserved seats, allowing users to choose their preferred seating arrangement for the selected movie and showtime.</a:t>
            </a:r>
            <a:endParaRPr lang="en-US" sz="16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737B462E-FB77-CEFF-AF0B-C415E19A70A6}"/>
              </a:ext>
            </a:extLst>
          </p:cNvPr>
          <p:cNvPicPr>
            <a:picLocks noChangeAspect="1"/>
          </p:cNvPicPr>
          <p:nvPr/>
        </p:nvPicPr>
        <p:blipFill>
          <a:blip r:embed="rId6"/>
          <a:stretch>
            <a:fillRect/>
          </a:stretch>
        </p:blipFill>
        <p:spPr>
          <a:xfrm flipV="1">
            <a:off x="12739355" y="7734254"/>
            <a:ext cx="1891045" cy="495343"/>
          </a:xfrm>
          <a:prstGeom prst="rect">
            <a:avLst/>
          </a:prstGeom>
        </p:spPr>
      </p:pic>
      <p:pic>
        <p:nvPicPr>
          <p:cNvPr id="16" name="Picture 15">
            <a:extLst>
              <a:ext uri="{FF2B5EF4-FFF2-40B4-BE49-F238E27FC236}">
                <a16:creationId xmlns:a16="http://schemas.microsoft.com/office/drawing/2014/main" id="{710F3D2F-F088-FD22-48A8-23EC77E7DFB6}"/>
              </a:ext>
            </a:extLst>
          </p:cNvPr>
          <p:cNvPicPr>
            <a:picLocks noChangeAspect="1"/>
          </p:cNvPicPr>
          <p:nvPr/>
        </p:nvPicPr>
        <p:blipFill>
          <a:blip r:embed="rId6"/>
          <a:stretch>
            <a:fillRect/>
          </a:stretch>
        </p:blipFill>
        <p:spPr>
          <a:xfrm flipV="1">
            <a:off x="12624125" y="7734253"/>
            <a:ext cx="1891045" cy="495343"/>
          </a:xfrm>
          <a:prstGeom prst="rect">
            <a:avLst/>
          </a:prstGeom>
        </p:spPr>
      </p:pic>
      <p:pic>
        <p:nvPicPr>
          <p:cNvPr id="17" name="Picture 16">
            <a:extLst>
              <a:ext uri="{FF2B5EF4-FFF2-40B4-BE49-F238E27FC236}">
                <a16:creationId xmlns:a16="http://schemas.microsoft.com/office/drawing/2014/main" id="{31FB2217-28A4-49C6-FD31-B8A8AE36B004}"/>
              </a:ext>
            </a:extLst>
          </p:cNvPr>
          <p:cNvPicPr>
            <a:picLocks noChangeAspect="1"/>
          </p:cNvPicPr>
          <p:nvPr/>
        </p:nvPicPr>
        <p:blipFill>
          <a:blip r:embed="rId6"/>
          <a:stretch>
            <a:fillRect/>
          </a:stretch>
        </p:blipFill>
        <p:spPr>
          <a:xfrm flipV="1">
            <a:off x="12739354" y="7734257"/>
            <a:ext cx="1891045" cy="49534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TotalTime>
  <Words>961</Words>
  <Application>Microsoft Office PowerPoint</Application>
  <PresentationFormat>Custom</PresentationFormat>
  <Paragraphs>128</Paragraphs>
  <Slides>12</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Agency FB</vt: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Harshavardhan Reddy Jalla</cp:lastModifiedBy>
  <cp:revision>4</cp:revision>
  <dcterms:created xsi:type="dcterms:W3CDTF">2024-09-22T14:19:20Z</dcterms:created>
  <dcterms:modified xsi:type="dcterms:W3CDTF">2024-09-27T08:45:46Z</dcterms:modified>
</cp:coreProperties>
</file>